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722" r:id="rId2"/>
    <p:sldId id="1161" r:id="rId3"/>
    <p:sldId id="1187" r:id="rId4"/>
    <p:sldId id="451" r:id="rId5"/>
    <p:sldId id="1163" r:id="rId6"/>
    <p:sldId id="262" r:id="rId7"/>
    <p:sldId id="1181" r:id="rId8"/>
    <p:sldId id="1128" r:id="rId9"/>
    <p:sldId id="320" r:id="rId10"/>
    <p:sldId id="1168" r:id="rId11"/>
    <p:sldId id="329" r:id="rId12"/>
    <p:sldId id="1186" r:id="rId13"/>
    <p:sldId id="1012" r:id="rId14"/>
    <p:sldId id="1125" r:id="rId15"/>
    <p:sldId id="1141" r:id="rId16"/>
    <p:sldId id="1167" r:id="rId17"/>
    <p:sldId id="339" r:id="rId18"/>
    <p:sldId id="311" r:id="rId19"/>
    <p:sldId id="1175" r:id="rId20"/>
    <p:sldId id="354" r:id="rId21"/>
    <p:sldId id="1182" r:id="rId22"/>
    <p:sldId id="1171" r:id="rId23"/>
    <p:sldId id="1174" r:id="rId24"/>
    <p:sldId id="1183" r:id="rId25"/>
    <p:sldId id="1184" r:id="rId26"/>
    <p:sldId id="1179" r:id="rId27"/>
    <p:sldId id="1185" r:id="rId28"/>
    <p:sldId id="1180" r:id="rId29"/>
    <p:sldId id="690" r:id="rId30"/>
    <p:sldId id="1188" r:id="rId31"/>
    <p:sldId id="1189" r:id="rId32"/>
  </p:sldIdLst>
  <p:sldSz cx="12192000" cy="6858000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550">
          <p15:clr>
            <a:srgbClr val="A4A3A4"/>
          </p15:clr>
        </p15:guide>
        <p15:guide id="5" orient="horz" pos="741">
          <p15:clr>
            <a:srgbClr val="A4A3A4"/>
          </p15:clr>
        </p15:guide>
        <p15:guide id="6" orient="horz" pos="1151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orient="horz" pos="3118">
          <p15:clr>
            <a:srgbClr val="A4A3A4"/>
          </p15:clr>
        </p15:guide>
        <p15:guide id="9" pos="7331">
          <p15:clr>
            <a:srgbClr val="A4A3A4"/>
          </p15:clr>
        </p15:guide>
        <p15:guide id="10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o Pedro Tavares" initials="JPT" lastIdx="1" clrIdx="0"/>
  <p:cmAuthor id="2" name="Jorge Libano Monteiro" initials="JL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2F2F2"/>
    <a:srgbClr val="3EF030"/>
    <a:srgbClr val="FFFFFF"/>
    <a:srgbClr val="D0D8E8"/>
    <a:srgbClr val="AAA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3861" autoAdjust="0"/>
  </p:normalViewPr>
  <p:slideViewPr>
    <p:cSldViewPr snapToGrid="0" snapToObjects="1">
      <p:cViewPr varScale="1">
        <p:scale>
          <a:sx n="51" d="100"/>
          <a:sy n="51" d="100"/>
        </p:scale>
        <p:origin x="1492" y="24"/>
      </p:cViewPr>
      <p:guideLst>
        <p:guide orient="horz" pos="1578"/>
        <p:guide orient="horz" pos="346"/>
        <p:guide orient="horz" pos="3837"/>
        <p:guide orient="horz" pos="3550"/>
        <p:guide orient="horz" pos="741"/>
        <p:guide orient="horz" pos="1151"/>
        <p:guide orient="horz" pos="1930"/>
        <p:guide orient="horz" pos="3118"/>
        <p:guide pos="7331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3" d="100"/>
        <a:sy n="83" d="100"/>
      </p:scale>
      <p:origin x="0" y="-260"/>
    </p:cViewPr>
  </p:sorterViewPr>
  <p:notesViewPr>
    <p:cSldViewPr snapToGrid="0" snapToObjects="1">
      <p:cViewPr varScale="1">
        <p:scale>
          <a:sx n="49" d="100"/>
          <a:sy n="49" d="100"/>
        </p:scale>
        <p:origin x="20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Monteiro" userId="13c1e1e8-6071-498d-bfde-3ef33af43735" providerId="ADAL" clId="{368219C0-6EE1-4784-81C5-407FBF274976}"/>
    <pc:docChg chg="undo redo custSel addSld delSld modSld">
      <pc:chgData name="Jorge Monteiro" userId="13c1e1e8-6071-498d-bfde-3ef33af43735" providerId="ADAL" clId="{368219C0-6EE1-4784-81C5-407FBF274976}" dt="2022-04-27T00:27:02.538" v="2892" actId="1076"/>
      <pc:docMkLst>
        <pc:docMk/>
      </pc:docMkLst>
      <pc:sldChg chg="modSp mod">
        <pc:chgData name="Jorge Monteiro" userId="13c1e1e8-6071-498d-bfde-3ef33af43735" providerId="ADAL" clId="{368219C0-6EE1-4784-81C5-407FBF274976}" dt="2022-04-26T14:13:07.888" v="2886" actId="20577"/>
        <pc:sldMkLst>
          <pc:docMk/>
          <pc:sldMk cId="0" sldId="311"/>
        </pc:sldMkLst>
        <pc:spChg chg="mod">
          <ac:chgData name="Jorge Monteiro" userId="13c1e1e8-6071-498d-bfde-3ef33af43735" providerId="ADAL" clId="{368219C0-6EE1-4784-81C5-407FBF274976}" dt="2022-04-26T14:13:07.888" v="2886" actId="20577"/>
          <ac:spMkLst>
            <pc:docMk/>
            <pc:sldMk cId="0" sldId="311"/>
            <ac:spMk id="1503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3:10.407" v="2512" actId="1037"/>
        <pc:sldMkLst>
          <pc:docMk/>
          <pc:sldMk cId="3311397665" sldId="329"/>
        </pc:sldMkLst>
        <pc:spChg chg="mod">
          <ac:chgData name="Jorge Monteiro" userId="13c1e1e8-6071-498d-bfde-3ef33af43735" providerId="ADAL" clId="{368219C0-6EE1-4784-81C5-407FBF274976}" dt="2022-04-26T12:23:10.407" v="2512" actId="1037"/>
          <ac:spMkLst>
            <pc:docMk/>
            <pc:sldMk cId="3311397665" sldId="329"/>
            <ac:spMk id="2" creationId="{81635DE2-4378-4A65-BC61-D5671646AD9A}"/>
          </ac:spMkLst>
        </pc:spChg>
        <pc:spChg chg="mod">
          <ac:chgData name="Jorge Monteiro" userId="13c1e1e8-6071-498d-bfde-3ef33af43735" providerId="ADAL" clId="{368219C0-6EE1-4784-81C5-407FBF274976}" dt="2022-04-26T12:22:58.129" v="2491" actId="1076"/>
          <ac:spMkLst>
            <pc:docMk/>
            <pc:sldMk cId="3311397665" sldId="329"/>
            <ac:spMk id="19" creationId="{34DC9F9F-E359-49BA-B5F1-7773D4879E5E}"/>
          </ac:spMkLst>
        </pc:spChg>
        <pc:spChg chg="mod">
          <ac:chgData name="Jorge Monteiro" userId="13c1e1e8-6071-498d-bfde-3ef33af43735" providerId="ADAL" clId="{368219C0-6EE1-4784-81C5-407FBF274976}" dt="2022-04-26T12:23:10.407" v="2512" actId="1037"/>
          <ac:spMkLst>
            <pc:docMk/>
            <pc:sldMk cId="3311397665" sldId="329"/>
            <ac:spMk id="40" creationId="{F0F3B419-C4F9-44E7-899F-019E3D4A2767}"/>
          </ac:spMkLst>
        </pc:spChg>
        <pc:grpChg chg="mod">
          <ac:chgData name="Jorge Monteiro" userId="13c1e1e8-6071-498d-bfde-3ef33af43735" providerId="ADAL" clId="{368219C0-6EE1-4784-81C5-407FBF274976}" dt="2022-04-26T12:23:10.407" v="2512" actId="1037"/>
          <ac:grpSpMkLst>
            <pc:docMk/>
            <pc:sldMk cId="3311397665" sldId="329"/>
            <ac:grpSpMk id="10" creationId="{D749F33A-208A-4BC8-8BCC-B210A53A6F6E}"/>
          </ac:grpSpMkLst>
        </pc:grp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3" creationId="{5A4BC8AF-DCFC-4851-85AD-301D3F51ECCB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" creationId="{CE63F225-AB0B-44E4-B29E-E6C72072B98C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6" creationId="{4388B5EA-4583-4590-A529-76BCB1EDF6E7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8" creationId="{2169D0C3-E358-403D-B21A-C6BF36313C93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9" creationId="{94705BF9-C655-4A0C-922F-63C9A673D06F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1" creationId="{A9E32F67-BD85-4FB3-A939-CEC3CE401C0D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2" creationId="{1A18850F-A49B-4B00-8F3D-279855A211CB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4" creationId="{5FB7A0D1-C7E9-41D1-B987-25DE4EA393F1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5" creationId="{D8789F78-71A3-433E-8A26-452E7B41F8E5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6" creationId="{40D5F0C7-77AC-4353-ACBB-E23983D4CC01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7" creationId="{6DEAA4C0-8EA0-42A1-84B7-EAB12AE6D02E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20" creationId="{1E656102-7F39-4ACC-BF7D-12781E330035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27" creationId="{8F03C42D-414D-4688-B3E4-4D68C34913CA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38" creationId="{867B9DD3-86A2-43A5-BAEC-F8AA9DE8DB78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39" creationId="{5F27847C-5EC4-4E22-ACAC-0A40587EEA9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1" creationId="{69AD882D-6B23-42E6-9DC7-1EF280A13C3B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2" creationId="{BA9981B4-DF8E-484F-AD8F-57CEEA1C76C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3" creationId="{B7088352-D5DC-44C7-AC0D-D6EB98ACE47A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4" creationId="{5FCFEAD3-4C69-496F-8EDC-C1973DC74F18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5" creationId="{78FEB82A-930C-45EF-90E5-64402DF9F238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7" creationId="{E21FCCA7-54BE-4251-8E54-869D61D00E2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48" creationId="{013F4EB5-62EB-4728-8B2A-D5FD23BE68C5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0" creationId="{48EF4C45-8C6A-4C5F-88A0-BF434E311D1A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2" creationId="{D31F03B8-5871-424D-86EC-2A2BF16C750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3" creationId="{1ED7CE8A-093C-4721-BF9B-92B2B730DBA3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4" creationId="{C55FE297-F274-498F-9BFC-ABA43DDA51B5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5" creationId="{2CC0B445-1D21-49FD-8B13-7C7D8C980F88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6" creationId="{34AC58FB-1D0D-47FC-A14D-E1E569336C8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7" creationId="{E7754F9A-3C97-4216-B06E-5925E5B073FA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8" creationId="{9BBA828A-9398-4CA6-9DDE-6F6E4E95E8DF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59" creationId="{42E45F26-24D2-4937-8285-3C997E555E21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60" creationId="{89BE2A11-2F9B-41E9-8205-88C246A35F37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61" creationId="{047972B7-C34A-4E51-B9F7-6022DC16902B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64" creationId="{1021193C-C42B-480E-A809-194B05C16884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70" creationId="{A77AE8AF-8A76-4213-8AAA-880968624B7A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025" creationId="{3138EC8F-3FC7-4900-843F-135BB27E4B44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026" creationId="{82481723-03B5-4D4B-8791-C0CDDBA99EC1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028" creationId="{377C0874-51A5-47B4-A5A9-A1BB6425D8FE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030" creationId="{C1F72F32-137F-44CD-A53D-1E3FAD611152}"/>
          </ac:picMkLst>
        </pc:picChg>
        <pc:picChg chg="mod">
          <ac:chgData name="Jorge Monteiro" userId="13c1e1e8-6071-498d-bfde-3ef33af43735" providerId="ADAL" clId="{368219C0-6EE1-4784-81C5-407FBF274976}" dt="2022-04-26T12:23:10.407" v="2512" actId="1037"/>
          <ac:picMkLst>
            <pc:docMk/>
            <pc:sldMk cId="3311397665" sldId="329"/>
            <ac:picMk id="1032" creationId="{043F7B83-A93A-414D-AD5F-2E5E9D830AE8}"/>
          </ac:picMkLst>
        </pc:picChg>
        <pc:cxnChg chg="mod">
          <ac:chgData name="Jorge Monteiro" userId="13c1e1e8-6071-498d-bfde-3ef33af43735" providerId="ADAL" clId="{368219C0-6EE1-4784-81C5-407FBF274976}" dt="2022-04-26T12:23:10.407" v="2512" actId="1037"/>
          <ac:cxnSpMkLst>
            <pc:docMk/>
            <pc:sldMk cId="3311397665" sldId="329"/>
            <ac:cxnSpMk id="5" creationId="{158BAD2C-2E94-4EE5-89EE-FB59D97764C1}"/>
          </ac:cxnSpMkLst>
        </pc:cxnChg>
        <pc:cxnChg chg="mod">
          <ac:chgData name="Jorge Monteiro" userId="13c1e1e8-6071-498d-bfde-3ef33af43735" providerId="ADAL" clId="{368219C0-6EE1-4784-81C5-407FBF274976}" dt="2022-04-26T12:23:10.407" v="2512" actId="1037"/>
          <ac:cxnSpMkLst>
            <pc:docMk/>
            <pc:sldMk cId="3311397665" sldId="329"/>
            <ac:cxnSpMk id="34" creationId="{834170C6-32CE-46BB-927B-27B0DBA410FC}"/>
          </ac:cxnSpMkLst>
        </pc:cxnChg>
        <pc:cxnChg chg="mod">
          <ac:chgData name="Jorge Monteiro" userId="13c1e1e8-6071-498d-bfde-3ef33af43735" providerId="ADAL" clId="{368219C0-6EE1-4784-81C5-407FBF274976}" dt="2022-04-26T12:23:10.407" v="2512" actId="1037"/>
          <ac:cxnSpMkLst>
            <pc:docMk/>
            <pc:sldMk cId="3311397665" sldId="329"/>
            <ac:cxnSpMk id="46" creationId="{AD27576F-8E13-4674-923E-FBB909ECF3D2}"/>
          </ac:cxnSpMkLst>
        </pc:cxnChg>
        <pc:cxnChg chg="mod">
          <ac:chgData name="Jorge Monteiro" userId="13c1e1e8-6071-498d-bfde-3ef33af43735" providerId="ADAL" clId="{368219C0-6EE1-4784-81C5-407FBF274976}" dt="2022-04-26T12:23:10.407" v="2512" actId="1037"/>
          <ac:cxnSpMkLst>
            <pc:docMk/>
            <pc:sldMk cId="3311397665" sldId="329"/>
            <ac:cxnSpMk id="49" creationId="{B008CA9C-EBA5-4720-9B1C-46CBB987B0EB}"/>
          </ac:cxnSpMkLst>
        </pc:cxnChg>
        <pc:cxnChg chg="mod">
          <ac:chgData name="Jorge Monteiro" userId="13c1e1e8-6071-498d-bfde-3ef33af43735" providerId="ADAL" clId="{368219C0-6EE1-4784-81C5-407FBF274976}" dt="2022-04-26T12:23:10.407" v="2512" actId="1037"/>
          <ac:cxnSpMkLst>
            <pc:docMk/>
            <pc:sldMk cId="3311397665" sldId="329"/>
            <ac:cxnSpMk id="51" creationId="{055FD0C9-5AFA-4D0A-88CD-79D8BB932DF5}"/>
          </ac:cxnSpMkLst>
        </pc:cxnChg>
      </pc:sldChg>
      <pc:sldChg chg="addSp modSp mod">
        <pc:chgData name="Jorge Monteiro" userId="13c1e1e8-6071-498d-bfde-3ef33af43735" providerId="ADAL" clId="{368219C0-6EE1-4784-81C5-407FBF274976}" dt="2022-04-27T00:27:02.538" v="2892" actId="1076"/>
        <pc:sldMkLst>
          <pc:docMk/>
          <pc:sldMk cId="763049618" sldId="339"/>
        </pc:sldMkLst>
        <pc:spChg chg="mod">
          <ac:chgData name="Jorge Monteiro" userId="13c1e1e8-6071-498d-bfde-3ef33af43735" providerId="ADAL" clId="{368219C0-6EE1-4784-81C5-407FBF274976}" dt="2022-04-27T00:26:47.367" v="2889"/>
          <ac:spMkLst>
            <pc:docMk/>
            <pc:sldMk cId="763049618" sldId="339"/>
            <ac:spMk id="1503" creationId="{00000000-0000-0000-0000-000000000000}"/>
          </ac:spMkLst>
        </pc:spChg>
        <pc:picChg chg="add mod">
          <ac:chgData name="Jorge Monteiro" userId="13c1e1e8-6071-498d-bfde-3ef33af43735" providerId="ADAL" clId="{368219C0-6EE1-4784-81C5-407FBF274976}" dt="2022-04-27T00:27:02.538" v="2892" actId="1076"/>
          <ac:picMkLst>
            <pc:docMk/>
            <pc:sldMk cId="763049618" sldId="339"/>
            <ac:picMk id="3" creationId="{B1716A82-5974-42E1-AC4A-B437E5B77E6E}"/>
          </ac:picMkLst>
        </pc:picChg>
      </pc:sldChg>
      <pc:sldChg chg="modSp mod">
        <pc:chgData name="Jorge Monteiro" userId="13c1e1e8-6071-498d-bfde-3ef33af43735" providerId="ADAL" clId="{368219C0-6EE1-4784-81C5-407FBF274976}" dt="2022-04-26T14:10:18.270" v="2855" actId="20577"/>
        <pc:sldMkLst>
          <pc:docMk/>
          <pc:sldMk cId="1440188081" sldId="690"/>
        </pc:sldMkLst>
        <pc:spChg chg="mod">
          <ac:chgData name="Jorge Monteiro" userId="13c1e1e8-6071-498d-bfde-3ef33af43735" providerId="ADAL" clId="{368219C0-6EE1-4784-81C5-407FBF274976}" dt="2022-04-26T14:10:18.270" v="2855" actId="20577"/>
          <ac:spMkLst>
            <pc:docMk/>
            <pc:sldMk cId="1440188081" sldId="690"/>
            <ac:spMk id="3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3:54.937" v="2541" actId="403"/>
        <pc:sldMkLst>
          <pc:docMk/>
          <pc:sldMk cId="2034167817" sldId="1012"/>
        </pc:sldMkLst>
        <pc:spChg chg="mod">
          <ac:chgData name="Jorge Monteiro" userId="13c1e1e8-6071-498d-bfde-3ef33af43735" providerId="ADAL" clId="{368219C0-6EE1-4784-81C5-407FBF274976}" dt="2022-04-26T12:23:54.937" v="2541" actId="403"/>
          <ac:spMkLst>
            <pc:docMk/>
            <pc:sldMk cId="2034167817" sldId="1012"/>
            <ac:spMk id="4" creationId="{347E90D8-6532-4987-90D4-B9DFF77DA330}"/>
          </ac:spMkLst>
        </pc:spChg>
      </pc:sldChg>
      <pc:sldChg chg="modSp mod">
        <pc:chgData name="Jorge Monteiro" userId="13c1e1e8-6071-498d-bfde-3ef33af43735" providerId="ADAL" clId="{368219C0-6EE1-4784-81C5-407FBF274976}" dt="2022-04-26T12:24:11.372" v="2563" actId="20577"/>
        <pc:sldMkLst>
          <pc:docMk/>
          <pc:sldMk cId="3239728177" sldId="1125"/>
        </pc:sldMkLst>
        <pc:spChg chg="mod">
          <ac:chgData name="Jorge Monteiro" userId="13c1e1e8-6071-498d-bfde-3ef33af43735" providerId="ADAL" clId="{368219C0-6EE1-4784-81C5-407FBF274976}" dt="2022-04-26T12:24:11.372" v="2563" actId="20577"/>
          <ac:spMkLst>
            <pc:docMk/>
            <pc:sldMk cId="3239728177" sldId="1125"/>
            <ac:spMk id="9" creationId="{0024907F-9B61-4F35-8566-34B2817FBCAE}"/>
          </ac:spMkLst>
        </pc:spChg>
      </pc:sldChg>
      <pc:sldChg chg="modSp">
        <pc:chgData name="Jorge Monteiro" userId="13c1e1e8-6071-498d-bfde-3ef33af43735" providerId="ADAL" clId="{368219C0-6EE1-4784-81C5-407FBF274976}" dt="2022-04-26T11:50:37.711" v="978" actId="20577"/>
        <pc:sldMkLst>
          <pc:docMk/>
          <pc:sldMk cId="2104813334" sldId="1128"/>
        </pc:sldMkLst>
        <pc:spChg chg="mod">
          <ac:chgData name="Jorge Monteiro" userId="13c1e1e8-6071-498d-bfde-3ef33af43735" providerId="ADAL" clId="{368219C0-6EE1-4784-81C5-407FBF274976}" dt="2022-04-26T11:49:49.322" v="952" actId="403"/>
          <ac:spMkLst>
            <pc:docMk/>
            <pc:sldMk cId="2104813334" sldId="1128"/>
            <ac:spMk id="52" creationId="{0C2F822D-240F-4294-92FB-B828C24A5DBA}"/>
          </ac:spMkLst>
        </pc:spChg>
        <pc:spChg chg="mod">
          <ac:chgData name="Jorge Monteiro" userId="13c1e1e8-6071-498d-bfde-3ef33af43735" providerId="ADAL" clId="{368219C0-6EE1-4784-81C5-407FBF274976}" dt="2022-04-26T11:49:54.619" v="954" actId="403"/>
          <ac:spMkLst>
            <pc:docMk/>
            <pc:sldMk cId="2104813334" sldId="1128"/>
            <ac:spMk id="54" creationId="{623D2A73-B820-4A0C-AB5A-2C67EFAE4C1E}"/>
          </ac:spMkLst>
        </pc:spChg>
        <pc:spChg chg="mod">
          <ac:chgData name="Jorge Monteiro" userId="13c1e1e8-6071-498d-bfde-3ef33af43735" providerId="ADAL" clId="{368219C0-6EE1-4784-81C5-407FBF274976}" dt="2022-04-26T11:49:59.603" v="955" actId="403"/>
          <ac:spMkLst>
            <pc:docMk/>
            <pc:sldMk cId="2104813334" sldId="1128"/>
            <ac:spMk id="61" creationId="{43FDBE17-2F56-497E-967A-FA1B6958850A}"/>
          </ac:spMkLst>
        </pc:spChg>
        <pc:spChg chg="mod">
          <ac:chgData name="Jorge Monteiro" userId="13c1e1e8-6071-498d-bfde-3ef33af43735" providerId="ADAL" clId="{368219C0-6EE1-4784-81C5-407FBF274976}" dt="2022-04-26T11:50:05.671" v="956" actId="403"/>
          <ac:spMkLst>
            <pc:docMk/>
            <pc:sldMk cId="2104813334" sldId="1128"/>
            <ac:spMk id="67" creationId="{9FFE7D12-75CB-49F0-99ED-841CBC15FDF9}"/>
          </ac:spMkLst>
        </pc:spChg>
        <pc:spChg chg="mod">
          <ac:chgData name="Jorge Monteiro" userId="13c1e1e8-6071-498d-bfde-3ef33af43735" providerId="ADAL" clId="{368219C0-6EE1-4784-81C5-407FBF274976}" dt="2022-04-26T11:50:37.711" v="978" actId="20577"/>
          <ac:spMkLst>
            <pc:docMk/>
            <pc:sldMk cId="2104813334" sldId="1128"/>
            <ac:spMk id="69" creationId="{393CFFF9-0814-4BCE-9826-84008E0A91A6}"/>
          </ac:spMkLst>
        </pc:spChg>
      </pc:sldChg>
      <pc:sldChg chg="modSp mod">
        <pc:chgData name="Jorge Monteiro" userId="13c1e1e8-6071-498d-bfde-3ef33af43735" providerId="ADAL" clId="{368219C0-6EE1-4784-81C5-407FBF274976}" dt="2022-04-26T12:24:20.602" v="2564" actId="403"/>
        <pc:sldMkLst>
          <pc:docMk/>
          <pc:sldMk cId="1005254230" sldId="1141"/>
        </pc:sldMkLst>
        <pc:spChg chg="mod">
          <ac:chgData name="Jorge Monteiro" userId="13c1e1e8-6071-498d-bfde-3ef33af43735" providerId="ADAL" clId="{368219C0-6EE1-4784-81C5-407FBF274976}" dt="2022-04-26T12:24:20.602" v="2564" actId="403"/>
          <ac:spMkLst>
            <pc:docMk/>
            <pc:sldMk cId="1005254230" sldId="1141"/>
            <ac:spMk id="6" creationId="{95380B8D-1E39-4893-9D8E-F9B892C8AE0A}"/>
          </ac:spMkLst>
        </pc:spChg>
      </pc:sldChg>
      <pc:sldChg chg="del">
        <pc:chgData name="Jorge Monteiro" userId="13c1e1e8-6071-498d-bfde-3ef33af43735" providerId="ADAL" clId="{368219C0-6EE1-4784-81C5-407FBF274976}" dt="2022-04-26T12:24:25.888" v="2565" actId="47"/>
        <pc:sldMkLst>
          <pc:docMk/>
          <pc:sldMk cId="4042721466" sldId="1165"/>
        </pc:sldMkLst>
      </pc:sldChg>
      <pc:sldChg chg="modSp mod">
        <pc:chgData name="Jorge Monteiro" userId="13c1e1e8-6071-498d-bfde-3ef33af43735" providerId="ADAL" clId="{368219C0-6EE1-4784-81C5-407FBF274976}" dt="2022-04-26T12:24:37.490" v="2591" actId="1038"/>
        <pc:sldMkLst>
          <pc:docMk/>
          <pc:sldMk cId="4074270194" sldId="1167"/>
        </pc:sldMkLst>
        <pc:spChg chg="mod">
          <ac:chgData name="Jorge Monteiro" userId="13c1e1e8-6071-498d-bfde-3ef33af43735" providerId="ADAL" clId="{368219C0-6EE1-4784-81C5-407FBF274976}" dt="2022-04-26T12:24:37.490" v="2591" actId="1038"/>
          <ac:spMkLst>
            <pc:docMk/>
            <pc:sldMk cId="4074270194" sldId="1167"/>
            <ac:spMk id="5" creationId="{965960B9-FF10-48D9-85F3-A6C8F18E61FC}"/>
          </ac:spMkLst>
        </pc:spChg>
      </pc:sldChg>
      <pc:sldChg chg="addSp delSp modSp mod">
        <pc:chgData name="Jorge Monteiro" userId="13c1e1e8-6071-498d-bfde-3ef33af43735" providerId="ADAL" clId="{368219C0-6EE1-4784-81C5-407FBF274976}" dt="2022-04-26T12:27:05.079" v="2756" actId="403"/>
        <pc:sldMkLst>
          <pc:docMk/>
          <pc:sldMk cId="3574715521" sldId="1171"/>
        </pc:sldMkLst>
        <pc:spChg chg="mod">
          <ac:chgData name="Jorge Monteiro" userId="13c1e1e8-6071-498d-bfde-3ef33af43735" providerId="ADAL" clId="{368219C0-6EE1-4784-81C5-407FBF274976}" dt="2022-04-26T12:27:05.079" v="2756" actId="403"/>
          <ac:spMkLst>
            <pc:docMk/>
            <pc:sldMk cId="3574715521" sldId="1171"/>
            <ac:spMk id="8" creationId="{F939D181-0CE8-4A66-94EB-83D53B405921}"/>
          </ac:spMkLst>
        </pc:spChg>
        <pc:picChg chg="del">
          <ac:chgData name="Jorge Monteiro" userId="13c1e1e8-6071-498d-bfde-3ef33af43735" providerId="ADAL" clId="{368219C0-6EE1-4784-81C5-407FBF274976}" dt="2022-04-26T11:55:23.476" v="1069" actId="478"/>
          <ac:picMkLst>
            <pc:docMk/>
            <pc:sldMk cId="3574715521" sldId="1171"/>
            <ac:picMk id="6" creationId="{C0F58A83-C3B6-4F57-9734-756C2D46FD73}"/>
          </ac:picMkLst>
        </pc:picChg>
        <pc:picChg chg="add mod">
          <ac:chgData name="Jorge Monteiro" userId="13c1e1e8-6071-498d-bfde-3ef33af43735" providerId="ADAL" clId="{368219C0-6EE1-4784-81C5-407FBF274976}" dt="2022-04-26T11:59:21" v="1595" actId="1036"/>
          <ac:picMkLst>
            <pc:docMk/>
            <pc:sldMk cId="3574715521" sldId="1171"/>
            <ac:picMk id="9" creationId="{2B53A7B3-8E1F-4AE4-B815-ACFFC1FB414A}"/>
          </ac:picMkLst>
        </pc:picChg>
      </pc:sldChg>
      <pc:sldChg chg="modSp mod">
        <pc:chgData name="Jorge Monteiro" userId="13c1e1e8-6071-498d-bfde-3ef33af43735" providerId="ADAL" clId="{368219C0-6EE1-4784-81C5-407FBF274976}" dt="2022-04-26T12:27:17.610" v="2760" actId="403"/>
        <pc:sldMkLst>
          <pc:docMk/>
          <pc:sldMk cId="2445327697" sldId="1175"/>
        </pc:sldMkLst>
        <pc:spChg chg="mod">
          <ac:chgData name="Jorge Monteiro" userId="13c1e1e8-6071-498d-bfde-3ef33af43735" providerId="ADAL" clId="{368219C0-6EE1-4784-81C5-407FBF274976}" dt="2022-04-26T12:27:17.610" v="2760" actId="403"/>
          <ac:spMkLst>
            <pc:docMk/>
            <pc:sldMk cId="2445327697" sldId="1175"/>
            <ac:spMk id="6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7:32.065" v="2763" actId="403"/>
        <pc:sldMkLst>
          <pc:docMk/>
          <pc:sldMk cId="3463247697" sldId="1179"/>
        </pc:sldMkLst>
        <pc:spChg chg="mod">
          <ac:chgData name="Jorge Monteiro" userId="13c1e1e8-6071-498d-bfde-3ef33af43735" providerId="ADAL" clId="{368219C0-6EE1-4784-81C5-407FBF274976}" dt="2022-04-26T12:27:32.065" v="2763" actId="403"/>
          <ac:spMkLst>
            <pc:docMk/>
            <pc:sldMk cId="3463247697" sldId="1179"/>
            <ac:spMk id="6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7:57.751" v="2769" actId="20577"/>
        <pc:sldMkLst>
          <pc:docMk/>
          <pc:sldMk cId="3718563729" sldId="1180"/>
        </pc:sldMkLst>
        <pc:spChg chg="mod">
          <ac:chgData name="Jorge Monteiro" userId="13c1e1e8-6071-498d-bfde-3ef33af43735" providerId="ADAL" clId="{368219C0-6EE1-4784-81C5-407FBF274976}" dt="2022-04-26T12:27:57.751" v="2769" actId="20577"/>
          <ac:spMkLst>
            <pc:docMk/>
            <pc:sldMk cId="3718563729" sldId="1180"/>
            <ac:spMk id="3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14:25.297" v="2143" actId="113"/>
        <pc:sldMkLst>
          <pc:docMk/>
          <pc:sldMk cId="1558574997" sldId="1181"/>
        </pc:sldMkLst>
        <pc:spChg chg="mod">
          <ac:chgData name="Jorge Monteiro" userId="13c1e1e8-6071-498d-bfde-3ef33af43735" providerId="ADAL" clId="{368219C0-6EE1-4784-81C5-407FBF274976}" dt="2022-04-26T11:24:57.333" v="781" actId="1038"/>
          <ac:spMkLst>
            <pc:docMk/>
            <pc:sldMk cId="1558574997" sldId="1181"/>
            <ac:spMk id="5" creationId="{88C72410-2444-47A8-90BC-9B45C2F0253F}"/>
          </ac:spMkLst>
        </pc:spChg>
        <pc:spChg chg="mod">
          <ac:chgData name="Jorge Monteiro" userId="13c1e1e8-6071-498d-bfde-3ef33af43735" providerId="ADAL" clId="{368219C0-6EE1-4784-81C5-407FBF274976}" dt="2022-04-26T11:24:57.333" v="781" actId="1038"/>
          <ac:spMkLst>
            <pc:docMk/>
            <pc:sldMk cId="1558574997" sldId="1181"/>
            <ac:spMk id="15" creationId="{F3303E44-C3CB-41F6-942C-EA799F2B607D}"/>
          </ac:spMkLst>
        </pc:spChg>
        <pc:spChg chg="mod">
          <ac:chgData name="Jorge Monteiro" userId="13c1e1e8-6071-498d-bfde-3ef33af43735" providerId="ADAL" clId="{368219C0-6EE1-4784-81C5-407FBF274976}" dt="2022-04-26T12:14:25.297" v="2143" actId="113"/>
          <ac:spMkLst>
            <pc:docMk/>
            <pc:sldMk cId="1558574997" sldId="1181"/>
            <ac:spMk id="20" creationId="{AA4FFE26-96AE-40C0-AB46-E483B1F13F24}"/>
          </ac:spMkLst>
        </pc:spChg>
        <pc:spChg chg="mod">
          <ac:chgData name="Jorge Monteiro" userId="13c1e1e8-6071-498d-bfde-3ef33af43735" providerId="ADAL" clId="{368219C0-6EE1-4784-81C5-407FBF274976}" dt="2022-04-26T11:24:57.333" v="781" actId="1038"/>
          <ac:spMkLst>
            <pc:docMk/>
            <pc:sldMk cId="1558574997" sldId="1181"/>
            <ac:spMk id="28" creationId="{A1AA3C1F-024E-428F-8220-B267F13B3DCF}"/>
          </ac:spMkLst>
        </pc:spChg>
        <pc:spChg chg="mod">
          <ac:chgData name="Jorge Monteiro" userId="13c1e1e8-6071-498d-bfde-3ef33af43735" providerId="ADAL" clId="{368219C0-6EE1-4784-81C5-407FBF274976}" dt="2022-04-26T12:11:19.508" v="1878" actId="1035"/>
          <ac:spMkLst>
            <pc:docMk/>
            <pc:sldMk cId="1558574997" sldId="1181"/>
            <ac:spMk id="29" creationId="{D2D06B92-9C13-429F-9DD0-886C93C4200B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34" creationId="{A96DAF56-AB49-4967-B975-32A98E13EB41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35" creationId="{4D5B8131-1508-4419-A2A1-68C8FFEA46E2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36" creationId="{AF2497AC-A1C6-44BE-A6F0-534CFE04F8C4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37" creationId="{6C96EDBB-CF60-4350-BA1A-E1D0BDBB7F44}"/>
          </ac:spMkLst>
        </pc:spChg>
        <pc:spChg chg="mod">
          <ac:chgData name="Jorge Monteiro" userId="13c1e1e8-6071-498d-bfde-3ef33af43735" providerId="ADAL" clId="{368219C0-6EE1-4784-81C5-407FBF274976}" dt="2022-04-26T11:24:57.333" v="781" actId="1038"/>
          <ac:spMkLst>
            <pc:docMk/>
            <pc:sldMk cId="1558574997" sldId="1181"/>
            <ac:spMk id="38" creationId="{4BCC2968-23FD-4301-8677-73FE20D81041}"/>
          </ac:spMkLst>
        </pc:spChg>
        <pc:spChg chg="mod">
          <ac:chgData name="Jorge Monteiro" userId="13c1e1e8-6071-498d-bfde-3ef33af43735" providerId="ADAL" clId="{368219C0-6EE1-4784-81C5-407FBF274976}" dt="2022-04-26T11:24:57.333" v="781" actId="1038"/>
          <ac:spMkLst>
            <pc:docMk/>
            <pc:sldMk cId="1558574997" sldId="1181"/>
            <ac:spMk id="39" creationId="{3373309F-B3B1-4DCB-9DD2-C2ECCEC42D7B}"/>
          </ac:spMkLst>
        </pc:spChg>
        <pc:spChg chg="mod">
          <ac:chgData name="Jorge Monteiro" userId="13c1e1e8-6071-498d-bfde-3ef33af43735" providerId="ADAL" clId="{368219C0-6EE1-4784-81C5-407FBF274976}" dt="2022-04-26T11:25:34.975" v="909" actId="14100"/>
          <ac:spMkLst>
            <pc:docMk/>
            <pc:sldMk cId="1558574997" sldId="1181"/>
            <ac:spMk id="40" creationId="{AE0842C5-9334-4F69-80D8-A31BA1A09005}"/>
          </ac:spMkLst>
        </pc:spChg>
        <pc:spChg chg="mod">
          <ac:chgData name="Jorge Monteiro" userId="13c1e1e8-6071-498d-bfde-3ef33af43735" providerId="ADAL" clId="{368219C0-6EE1-4784-81C5-407FBF274976}" dt="2022-04-26T11:25:12.134" v="885" actId="1036"/>
          <ac:spMkLst>
            <pc:docMk/>
            <pc:sldMk cId="1558574997" sldId="1181"/>
            <ac:spMk id="41" creationId="{EF766379-77C4-4B85-93AE-14863FEFF984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42" creationId="{6B2A1473-DC4A-4B43-9C35-3512B78416F5}"/>
          </ac:spMkLst>
        </pc:spChg>
        <pc:spChg chg="mod">
          <ac:chgData name="Jorge Monteiro" userId="13c1e1e8-6071-498d-bfde-3ef33af43735" providerId="ADAL" clId="{368219C0-6EE1-4784-81C5-407FBF274976}" dt="2022-04-26T11:25:50.842" v="931" actId="1037"/>
          <ac:spMkLst>
            <pc:docMk/>
            <pc:sldMk cId="1558574997" sldId="1181"/>
            <ac:spMk id="43" creationId="{E5FFA3BD-5F15-4BBD-996B-39592E2F09E3}"/>
          </ac:spMkLst>
        </pc:spChg>
      </pc:sldChg>
      <pc:sldChg chg="modSp mod">
        <pc:chgData name="Jorge Monteiro" userId="13c1e1e8-6071-498d-bfde-3ef33af43735" providerId="ADAL" clId="{368219C0-6EE1-4784-81C5-407FBF274976}" dt="2022-04-26T12:27:10.574" v="2758" actId="403"/>
        <pc:sldMkLst>
          <pc:docMk/>
          <pc:sldMk cId="4136379845" sldId="1182"/>
        </pc:sldMkLst>
        <pc:spChg chg="mod">
          <ac:chgData name="Jorge Monteiro" userId="13c1e1e8-6071-498d-bfde-3ef33af43735" providerId="ADAL" clId="{368219C0-6EE1-4784-81C5-407FBF274976}" dt="2022-04-26T12:27:10.574" v="2758" actId="403"/>
          <ac:spMkLst>
            <pc:docMk/>
            <pc:sldMk cId="4136379845" sldId="1182"/>
            <ac:spMk id="6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7:26.039" v="2762" actId="403"/>
        <pc:sldMkLst>
          <pc:docMk/>
          <pc:sldMk cId="4009304490" sldId="1184"/>
        </pc:sldMkLst>
        <pc:spChg chg="mod">
          <ac:chgData name="Jorge Monteiro" userId="13c1e1e8-6071-498d-bfde-3ef33af43735" providerId="ADAL" clId="{368219C0-6EE1-4784-81C5-407FBF274976}" dt="2022-04-26T12:27:26.039" v="2762" actId="403"/>
          <ac:spMkLst>
            <pc:docMk/>
            <pc:sldMk cId="4009304490" sldId="1184"/>
            <ac:spMk id="6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7:41.533" v="2765" actId="403"/>
        <pc:sldMkLst>
          <pc:docMk/>
          <pc:sldMk cId="1467776287" sldId="1185"/>
        </pc:sldMkLst>
        <pc:spChg chg="mod">
          <ac:chgData name="Jorge Monteiro" userId="13c1e1e8-6071-498d-bfde-3ef33af43735" providerId="ADAL" clId="{368219C0-6EE1-4784-81C5-407FBF274976}" dt="2022-04-26T12:27:41.533" v="2765" actId="403"/>
          <ac:spMkLst>
            <pc:docMk/>
            <pc:sldMk cId="1467776287" sldId="1185"/>
            <ac:spMk id="6" creationId="{00000000-0000-0000-0000-000000000000}"/>
          </ac:spMkLst>
        </pc:spChg>
      </pc:sldChg>
      <pc:sldChg chg="modSp mod">
        <pc:chgData name="Jorge Monteiro" userId="13c1e1e8-6071-498d-bfde-3ef33af43735" providerId="ADAL" clId="{368219C0-6EE1-4784-81C5-407FBF274976}" dt="2022-04-26T12:23:37.414" v="2538" actId="1035"/>
        <pc:sldMkLst>
          <pc:docMk/>
          <pc:sldMk cId="1096305878" sldId="1186"/>
        </pc:sldMkLst>
        <pc:spChg chg="mod">
          <ac:chgData name="Jorge Monteiro" userId="13c1e1e8-6071-498d-bfde-3ef33af43735" providerId="ADAL" clId="{368219C0-6EE1-4784-81C5-407FBF274976}" dt="2022-04-26T12:23:32.868" v="2524" actId="1035"/>
          <ac:spMkLst>
            <pc:docMk/>
            <pc:sldMk cId="1096305878" sldId="1186"/>
            <ac:spMk id="8" creationId="{D993B8C4-6251-4C76-94A9-46C9FC908D18}"/>
          </ac:spMkLst>
        </pc:spChg>
        <pc:spChg chg="mod">
          <ac:chgData name="Jorge Monteiro" userId="13c1e1e8-6071-498d-bfde-3ef33af43735" providerId="ADAL" clId="{368219C0-6EE1-4784-81C5-407FBF274976}" dt="2022-04-26T12:23:20.059" v="2513" actId="1076"/>
          <ac:spMkLst>
            <pc:docMk/>
            <pc:sldMk cId="1096305878" sldId="1186"/>
            <ac:spMk id="19" creationId="{34DC9F9F-E359-49BA-B5F1-7773D4879E5E}"/>
          </ac:spMkLst>
        </pc:sp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3" creationId="{140C111C-A627-4E0F-90FA-EDB622F02D34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5" creationId="{641B82FF-8DC6-45D9-9516-FD2618B0BB18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6" creationId="{5BA0EF55-AFC0-4C23-887F-E8499EC14BEC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7" creationId="{1E0B95AC-9061-4758-A8F4-00A4352DC9D6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9" creationId="{EFD26DAC-1159-4009-BC16-957FFC265F99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11" creationId="{5CFCA975-3385-4BA0-A1F2-D88AB1AAA112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13" creationId="{01E1C916-07E9-4688-9B57-1215B2552BAC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15" creationId="{AB29E727-45F5-4B7A-A502-5D4719005BFE}"/>
          </ac:picMkLst>
        </pc:picChg>
        <pc:picChg chg="mod">
          <ac:chgData name="Jorge Monteiro" userId="13c1e1e8-6071-498d-bfde-3ef33af43735" providerId="ADAL" clId="{368219C0-6EE1-4784-81C5-407FBF274976}" dt="2022-04-26T12:23:37.414" v="2538" actId="1035"/>
          <ac:picMkLst>
            <pc:docMk/>
            <pc:sldMk cId="1096305878" sldId="1186"/>
            <ac:picMk id="17" creationId="{B9876D21-7681-4AAD-8743-6F715D8C5F7A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1" creationId="{874B1060-EE8A-4A3D-A272-49BEF5DD380B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2" creationId="{3B715B3D-2144-4F17-A812-41CB8D4904D1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4" creationId="{11198AFA-08C1-45C3-95D8-749C765712EC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5" creationId="{17C70EE6-D739-48BE-9E99-AE8632D1C5A7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6" creationId="{B8C516F7-8694-4972-BF24-6A3EDF2EB00E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8" creationId="{8B2DA9E1-0DE3-4114-9A7D-933A4C373EC6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29" creationId="{43018012-7591-41B4-BABE-C57C9EE4BF77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31" creationId="{EC0A6C12-694D-4BC4-8580-95FA6DFF7562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33" creationId="{45A5AFCC-FD57-4DD8-89C7-E2A4645314E4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35" creationId="{427C6F70-79FA-4E10-8519-A733BE3AD5E3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1026" creationId="{E6D8F36F-6F53-4D6A-BEF4-D5EE4A76EEB9}"/>
          </ac:picMkLst>
        </pc:picChg>
        <pc:picChg chg="mod">
          <ac:chgData name="Jorge Monteiro" userId="13c1e1e8-6071-498d-bfde-3ef33af43735" providerId="ADAL" clId="{368219C0-6EE1-4784-81C5-407FBF274976}" dt="2022-04-26T12:23:32.868" v="2524" actId="1035"/>
          <ac:picMkLst>
            <pc:docMk/>
            <pc:sldMk cId="1096305878" sldId="1186"/>
            <ac:picMk id="1028" creationId="{8BEF0BF8-E172-4E06-98A1-7FEEF7E9BD49}"/>
          </ac:picMkLst>
        </pc:picChg>
        <pc:cxnChg chg="mod">
          <ac:chgData name="Jorge Monteiro" userId="13c1e1e8-6071-498d-bfde-3ef33af43735" providerId="ADAL" clId="{368219C0-6EE1-4784-81C5-407FBF274976}" dt="2022-04-26T12:23:32.868" v="2524" actId="1035"/>
          <ac:cxnSpMkLst>
            <pc:docMk/>
            <pc:sldMk cId="1096305878" sldId="1186"/>
            <ac:cxnSpMk id="20" creationId="{C8D020C1-CA02-401C-B5C6-88E73C063B95}"/>
          </ac:cxnSpMkLst>
        </pc:cxnChg>
        <pc:cxnChg chg="mod">
          <ac:chgData name="Jorge Monteiro" userId="13c1e1e8-6071-498d-bfde-3ef33af43735" providerId="ADAL" clId="{368219C0-6EE1-4784-81C5-407FBF274976}" dt="2022-04-26T12:23:32.868" v="2524" actId="1035"/>
          <ac:cxnSpMkLst>
            <pc:docMk/>
            <pc:sldMk cId="1096305878" sldId="1186"/>
            <ac:cxnSpMk id="39" creationId="{6DB96E04-E212-4D8F-8BD8-D725C68E1927}"/>
          </ac:cxnSpMkLst>
        </pc:cxnChg>
      </pc:sldChg>
      <pc:sldChg chg="addSp delSp modSp mod">
        <pc:chgData name="Jorge Monteiro" userId="13c1e1e8-6071-498d-bfde-3ef33af43735" providerId="ADAL" clId="{368219C0-6EE1-4784-81C5-407FBF274976}" dt="2022-04-26T12:22:10.708" v="2490" actId="20577"/>
        <pc:sldMkLst>
          <pc:docMk/>
          <pc:sldMk cId="3461167107" sldId="1187"/>
        </pc:sldMkLst>
        <pc:spChg chg="add del mod">
          <ac:chgData name="Jorge Monteiro" userId="13c1e1e8-6071-498d-bfde-3ef33af43735" providerId="ADAL" clId="{368219C0-6EE1-4784-81C5-407FBF274976}" dt="2022-04-26T12:22:10.708" v="2490" actId="20577"/>
          <ac:spMkLst>
            <pc:docMk/>
            <pc:sldMk cId="3461167107" sldId="1187"/>
            <ac:spMk id="28" creationId="{48CB3D98-5F6C-4F8B-8D6A-1CD092774245}"/>
          </ac:spMkLst>
        </pc:spChg>
        <pc:graphicFrameChg chg="mod">
          <ac:chgData name="Jorge Monteiro" userId="13c1e1e8-6071-498d-bfde-3ef33af43735" providerId="ADAL" clId="{368219C0-6EE1-4784-81C5-407FBF274976}" dt="2022-04-26T12:22:05.489" v="2474" actId="1035"/>
          <ac:graphicFrameMkLst>
            <pc:docMk/>
            <pc:sldMk cId="3461167107" sldId="1187"/>
            <ac:graphicFrameMk id="5" creationId="{2B13385B-68D0-4107-B11E-2A77D64EF8E9}"/>
          </ac:graphicFrameMkLst>
        </pc:graphicFrameChg>
      </pc:sldChg>
      <pc:sldChg chg="addSp delSp modSp new mod setBg">
        <pc:chgData name="Jorge Monteiro" userId="13c1e1e8-6071-498d-bfde-3ef33af43735" providerId="ADAL" clId="{368219C0-6EE1-4784-81C5-407FBF274976}" dt="2022-04-26T12:41:53.583" v="2819" actId="732"/>
        <pc:sldMkLst>
          <pc:docMk/>
          <pc:sldMk cId="2071442858" sldId="1188"/>
        </pc:sldMkLst>
        <pc:spChg chg="mod ord">
          <ac:chgData name="Jorge Monteiro" userId="13c1e1e8-6071-498d-bfde-3ef33af43735" providerId="ADAL" clId="{368219C0-6EE1-4784-81C5-407FBF274976}" dt="2022-04-26T12:41:17.354" v="2812" actId="26606"/>
          <ac:spMkLst>
            <pc:docMk/>
            <pc:sldMk cId="2071442858" sldId="1188"/>
            <ac:spMk id="2" creationId="{9927E742-B663-4A4A-BED7-708139D9DE36}"/>
          </ac:spMkLst>
        </pc:spChg>
        <pc:spChg chg="mod ord">
          <ac:chgData name="Jorge Monteiro" userId="13c1e1e8-6071-498d-bfde-3ef33af43735" providerId="ADAL" clId="{368219C0-6EE1-4784-81C5-407FBF274976}" dt="2022-04-26T12:41:17.354" v="2812" actId="26606"/>
          <ac:spMkLst>
            <pc:docMk/>
            <pc:sldMk cId="2071442858" sldId="1188"/>
            <ac:spMk id="3" creationId="{3C67E5D2-C634-466A-92FA-2AA313711596}"/>
          </ac:spMkLst>
        </pc:spChg>
        <pc:spChg chg="add">
          <ac:chgData name="Jorge Monteiro" userId="13c1e1e8-6071-498d-bfde-3ef33af43735" providerId="ADAL" clId="{368219C0-6EE1-4784-81C5-407FBF274976}" dt="2022-04-26T12:41:17.354" v="2812" actId="26606"/>
          <ac:spMkLst>
            <pc:docMk/>
            <pc:sldMk cId="2071442858" sldId="1188"/>
            <ac:spMk id="12" creationId="{A9F529C3-C941-49FD-8C67-82F134F64BDB}"/>
          </ac:spMkLst>
        </pc:spChg>
        <pc:spChg chg="add">
          <ac:chgData name="Jorge Monteiro" userId="13c1e1e8-6071-498d-bfde-3ef33af43735" providerId="ADAL" clId="{368219C0-6EE1-4784-81C5-407FBF274976}" dt="2022-04-26T12:41:17.354" v="2812" actId="26606"/>
          <ac:spMkLst>
            <pc:docMk/>
            <pc:sldMk cId="2071442858" sldId="1188"/>
            <ac:spMk id="14" creationId="{20586029-32A0-47E5-9AEC-AE3ABA6B94D0}"/>
          </ac:spMkLst>
        </pc:spChg>
        <pc:picChg chg="add mod modCrop">
          <ac:chgData name="Jorge Monteiro" userId="13c1e1e8-6071-498d-bfde-3ef33af43735" providerId="ADAL" clId="{368219C0-6EE1-4784-81C5-407FBF274976}" dt="2022-04-26T12:41:53.583" v="2819" actId="732"/>
          <ac:picMkLst>
            <pc:docMk/>
            <pc:sldMk cId="2071442858" sldId="1188"/>
            <ac:picMk id="5" creationId="{0466CEC9-A6FD-4E89-BDDB-7ED4F74F9972}"/>
          </ac:picMkLst>
        </pc:picChg>
        <pc:picChg chg="add mod modCrop">
          <ac:chgData name="Jorge Monteiro" userId="13c1e1e8-6071-498d-bfde-3ef33af43735" providerId="ADAL" clId="{368219C0-6EE1-4784-81C5-407FBF274976}" dt="2022-04-26T12:41:17.354" v="2812" actId="26606"/>
          <ac:picMkLst>
            <pc:docMk/>
            <pc:sldMk cId="2071442858" sldId="1188"/>
            <ac:picMk id="7" creationId="{8A5ED3A7-7A85-4011-A08D-54993B70F84B}"/>
          </ac:picMkLst>
        </pc:picChg>
        <pc:picChg chg="add del mod">
          <ac:chgData name="Jorge Monteiro" userId="13c1e1e8-6071-498d-bfde-3ef33af43735" providerId="ADAL" clId="{368219C0-6EE1-4784-81C5-407FBF274976}" dt="2022-04-26T12:39:06.292" v="2791" actId="478"/>
          <ac:picMkLst>
            <pc:docMk/>
            <pc:sldMk cId="2071442858" sldId="1188"/>
            <ac:picMk id="9" creationId="{46ED0CB2-7211-4DE5-8208-FDF43BF75F61}"/>
          </ac:picMkLst>
        </pc:picChg>
        <pc:picChg chg="add del mod">
          <ac:chgData name="Jorge Monteiro" userId="13c1e1e8-6071-498d-bfde-3ef33af43735" providerId="ADAL" clId="{368219C0-6EE1-4784-81C5-407FBF274976}" dt="2022-04-26T12:39:03.626" v="2790" actId="478"/>
          <ac:picMkLst>
            <pc:docMk/>
            <pc:sldMk cId="2071442858" sldId="1188"/>
            <ac:picMk id="11" creationId="{BDE389D8-26C0-4A39-9417-D73888B5ABF3}"/>
          </ac:picMkLst>
        </pc:picChg>
        <pc:cxnChg chg="add">
          <ac:chgData name="Jorge Monteiro" userId="13c1e1e8-6071-498d-bfde-3ef33af43735" providerId="ADAL" clId="{368219C0-6EE1-4784-81C5-407FBF274976}" dt="2022-04-26T12:41:17.354" v="2812" actId="26606"/>
          <ac:cxnSpMkLst>
            <pc:docMk/>
            <pc:sldMk cId="2071442858" sldId="1188"/>
            <ac:cxnSpMk id="16" creationId="{8C730EAB-A532-4295-A302-FB4B90DB9F5E}"/>
          </ac:cxnSpMkLst>
        </pc:cxnChg>
      </pc:sldChg>
      <pc:sldChg chg="addSp delSp modSp add mod setBg">
        <pc:chgData name="Jorge Monteiro" userId="13c1e1e8-6071-498d-bfde-3ef33af43735" providerId="ADAL" clId="{368219C0-6EE1-4784-81C5-407FBF274976}" dt="2022-04-26T12:41:09.475" v="2811" actId="26606"/>
        <pc:sldMkLst>
          <pc:docMk/>
          <pc:sldMk cId="1751863034" sldId="1189"/>
        </pc:sldMkLst>
        <pc:spChg chg="mod ord">
          <ac:chgData name="Jorge Monteiro" userId="13c1e1e8-6071-498d-bfde-3ef33af43735" providerId="ADAL" clId="{368219C0-6EE1-4784-81C5-407FBF274976}" dt="2022-04-26T12:41:09.475" v="2811" actId="26606"/>
          <ac:spMkLst>
            <pc:docMk/>
            <pc:sldMk cId="1751863034" sldId="1189"/>
            <ac:spMk id="2" creationId="{9927E742-B663-4A4A-BED7-708139D9DE36}"/>
          </ac:spMkLst>
        </pc:spChg>
        <pc:spChg chg="mod ord">
          <ac:chgData name="Jorge Monteiro" userId="13c1e1e8-6071-498d-bfde-3ef33af43735" providerId="ADAL" clId="{368219C0-6EE1-4784-81C5-407FBF274976}" dt="2022-04-26T12:41:09.475" v="2811" actId="26606"/>
          <ac:spMkLst>
            <pc:docMk/>
            <pc:sldMk cId="1751863034" sldId="1189"/>
            <ac:spMk id="3" creationId="{3C67E5D2-C634-466A-92FA-2AA313711596}"/>
          </ac:spMkLst>
        </pc:spChg>
        <pc:spChg chg="add">
          <ac:chgData name="Jorge Monteiro" userId="13c1e1e8-6071-498d-bfde-3ef33af43735" providerId="ADAL" clId="{368219C0-6EE1-4784-81C5-407FBF274976}" dt="2022-04-26T12:41:09.475" v="2811" actId="26606"/>
          <ac:spMkLst>
            <pc:docMk/>
            <pc:sldMk cId="1751863034" sldId="1189"/>
            <ac:spMk id="16" creationId="{A9F529C3-C941-49FD-8C67-82F134F64BDB}"/>
          </ac:spMkLst>
        </pc:spChg>
        <pc:spChg chg="add">
          <ac:chgData name="Jorge Monteiro" userId="13c1e1e8-6071-498d-bfde-3ef33af43735" providerId="ADAL" clId="{368219C0-6EE1-4784-81C5-407FBF274976}" dt="2022-04-26T12:41:09.475" v="2811" actId="26606"/>
          <ac:spMkLst>
            <pc:docMk/>
            <pc:sldMk cId="1751863034" sldId="1189"/>
            <ac:spMk id="18" creationId="{20586029-32A0-47E5-9AEC-AE3ABA6B94D0}"/>
          </ac:spMkLst>
        </pc:spChg>
        <pc:picChg chg="del">
          <ac:chgData name="Jorge Monteiro" userId="13c1e1e8-6071-498d-bfde-3ef33af43735" providerId="ADAL" clId="{368219C0-6EE1-4784-81C5-407FBF274976}" dt="2022-04-26T12:37:52.156" v="2779" actId="478"/>
          <ac:picMkLst>
            <pc:docMk/>
            <pc:sldMk cId="1751863034" sldId="1189"/>
            <ac:picMk id="5" creationId="{0466CEC9-A6FD-4E89-BDDB-7ED4F74F9972}"/>
          </ac:picMkLst>
        </pc:picChg>
        <pc:picChg chg="del mod">
          <ac:chgData name="Jorge Monteiro" userId="13c1e1e8-6071-498d-bfde-3ef33af43735" providerId="ADAL" clId="{368219C0-6EE1-4784-81C5-407FBF274976}" dt="2022-04-26T12:37:50.879" v="2778" actId="478"/>
          <ac:picMkLst>
            <pc:docMk/>
            <pc:sldMk cId="1751863034" sldId="1189"/>
            <ac:picMk id="7" creationId="{8A5ED3A7-7A85-4011-A08D-54993B70F84B}"/>
          </ac:picMkLst>
        </pc:picChg>
        <pc:picChg chg="mod">
          <ac:chgData name="Jorge Monteiro" userId="13c1e1e8-6071-498d-bfde-3ef33af43735" providerId="ADAL" clId="{368219C0-6EE1-4784-81C5-407FBF274976}" dt="2022-04-26T12:41:09.475" v="2811" actId="26606"/>
          <ac:picMkLst>
            <pc:docMk/>
            <pc:sldMk cId="1751863034" sldId="1189"/>
            <ac:picMk id="9" creationId="{46ED0CB2-7211-4DE5-8208-FDF43BF75F61}"/>
          </ac:picMkLst>
        </pc:picChg>
        <pc:picChg chg="mod modCrop">
          <ac:chgData name="Jorge Monteiro" userId="13c1e1e8-6071-498d-bfde-3ef33af43735" providerId="ADAL" clId="{368219C0-6EE1-4784-81C5-407FBF274976}" dt="2022-04-26T12:41:09.475" v="2811" actId="26606"/>
          <ac:picMkLst>
            <pc:docMk/>
            <pc:sldMk cId="1751863034" sldId="1189"/>
            <ac:picMk id="11" creationId="{BDE389D8-26C0-4A39-9417-D73888B5ABF3}"/>
          </ac:picMkLst>
        </pc:picChg>
        <pc:cxnChg chg="add">
          <ac:chgData name="Jorge Monteiro" userId="13c1e1e8-6071-498d-bfde-3ef33af43735" providerId="ADAL" clId="{368219C0-6EE1-4784-81C5-407FBF274976}" dt="2022-04-26T12:41:09.475" v="2811" actId="26606"/>
          <ac:cxnSpMkLst>
            <pc:docMk/>
            <pc:sldMk cId="1751863034" sldId="1189"/>
            <ac:cxnSpMk id="20" creationId="{8C730EAB-A532-4295-A302-FB4B90DB9F5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3077543" cy="511813"/>
          </a:xfrm>
          <a:prstGeom prst="rect">
            <a:avLst/>
          </a:prstGeom>
        </p:spPr>
        <p:txBody>
          <a:bodyPr vert="horz" lIns="96394" tIns="48197" rIns="96394" bIns="481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4864" y="10"/>
            <a:ext cx="3077543" cy="511813"/>
          </a:xfrm>
          <a:prstGeom prst="rect">
            <a:avLst/>
          </a:prstGeom>
        </p:spPr>
        <p:txBody>
          <a:bodyPr vert="horz" lIns="96394" tIns="48197" rIns="96394" bIns="481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5504650-6BFF-4AA3-BBE4-411620483E64}" type="datetimeFigureOut">
              <a:rPr lang="pt-PT"/>
              <a:t>27/04/2022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543" cy="511812"/>
          </a:xfrm>
          <a:prstGeom prst="rect">
            <a:avLst/>
          </a:prstGeom>
        </p:spPr>
        <p:txBody>
          <a:bodyPr vert="horz" lIns="96394" tIns="48197" rIns="96394" bIns="481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4864" y="9721155"/>
            <a:ext cx="3077543" cy="511812"/>
          </a:xfrm>
          <a:prstGeom prst="rect">
            <a:avLst/>
          </a:prstGeom>
        </p:spPr>
        <p:txBody>
          <a:bodyPr vert="horz" wrap="square" lIns="96394" tIns="48197" rIns="96394" bIns="48197" numCol="1" anchor="b" anchorCtr="0" compatLnSpc="1"/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46B728-B561-4151-8D90-8CD023417A19}" type="slidenum">
              <a:rPr lang="pt-PT" altLang="pt-PT"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3077543" cy="511813"/>
          </a:xfrm>
          <a:prstGeom prst="rect">
            <a:avLst/>
          </a:prstGeom>
        </p:spPr>
        <p:txBody>
          <a:bodyPr vert="horz" lIns="96394" tIns="48197" rIns="96394" bIns="481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64" y="10"/>
            <a:ext cx="3077543" cy="511813"/>
          </a:xfrm>
          <a:prstGeom prst="rect">
            <a:avLst/>
          </a:prstGeom>
        </p:spPr>
        <p:txBody>
          <a:bodyPr vert="horz" lIns="96394" tIns="48197" rIns="96394" bIns="481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B4F6F95-CEAE-43D8-8E5D-0D5FA27E4107}" type="datetimeFigureOut">
              <a:rPr lang="pt-PT"/>
              <a:t>27/04/2022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94" tIns="48197" rIns="96394" bIns="48197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84" y="4861400"/>
            <a:ext cx="5683914" cy="4606317"/>
          </a:xfrm>
          <a:prstGeom prst="rect">
            <a:avLst/>
          </a:prstGeom>
        </p:spPr>
        <p:txBody>
          <a:bodyPr vert="horz" lIns="96394" tIns="48197" rIns="96394" bIns="4819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543" cy="511812"/>
          </a:xfrm>
          <a:prstGeom prst="rect">
            <a:avLst/>
          </a:prstGeom>
        </p:spPr>
        <p:txBody>
          <a:bodyPr vert="horz" lIns="96394" tIns="48197" rIns="96394" bIns="481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64" y="9721155"/>
            <a:ext cx="3077543" cy="511812"/>
          </a:xfrm>
          <a:prstGeom prst="rect">
            <a:avLst/>
          </a:prstGeom>
        </p:spPr>
        <p:txBody>
          <a:bodyPr vert="horz" wrap="square" lIns="96394" tIns="48197" rIns="96394" bIns="48197" numCol="1" anchor="b" anchorCtr="0" compatLnSpc="1"/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F0588C-DFFA-4901-BC38-EA6C0FC6CA0B}" type="slidenum">
              <a:rPr lang="pt-PT" altLang="pt-PT"/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2" name="Google Shape;9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2" name="Google Shape;9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65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2" name="Google Shape;9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349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3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8" name="Google Shape;1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634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3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8" name="Google Shape;1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 Disponibilidade</a:t>
            </a:r>
            <a:r>
              <a:rPr lang="pt-PT" baseline="0" dirty="0"/>
              <a:t> de horas?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19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9810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3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8" name="Google Shape;1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555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 Disponibilidade</a:t>
            </a:r>
            <a:r>
              <a:rPr lang="pt-PT" baseline="0" dirty="0"/>
              <a:t> de horas?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3188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5052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3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8" name="Google Shape;1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45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 Disponibilidade</a:t>
            </a:r>
            <a:r>
              <a:rPr lang="pt-PT" baseline="0" dirty="0"/>
              <a:t> de horas?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57178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 Disponibilidade</a:t>
            </a:r>
            <a:r>
              <a:rPr lang="pt-PT" baseline="0" dirty="0"/>
              <a:t> de horas?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24372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900" dirty="0">
                <a:latin typeface="+mn-lt"/>
              </a:rPr>
              <a:t>Aproveitamos a oportunidade para propor um voto de louvor e agradecimento à COMPTA, na pessoa do seu </a:t>
            </a:r>
            <a:r>
              <a:rPr lang="pt-PT" sz="900" dirty="0" err="1">
                <a:latin typeface="+mn-lt"/>
              </a:rPr>
              <a:t>accionista</a:t>
            </a:r>
            <a:r>
              <a:rPr lang="pt-PT" sz="900" dirty="0">
                <a:latin typeface="+mn-lt"/>
              </a:rPr>
              <a:t> Armindo Monteiro, pela generosidade e pelo acolhimento que a ACEGE sempre recebeu ao longo dos últimos 6 anos.</a:t>
            </a:r>
            <a:endParaRPr lang="pt-PT" sz="9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19721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. Disponibilidade</a:t>
            </a:r>
            <a:r>
              <a:rPr lang="pt-PT" baseline="0" dirty="0"/>
              <a:t> de horas?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4867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1445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9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1" name="Google Shape;631;p9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69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9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1" name="Google Shape;631;p9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9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1" name="Google Shape;631;p9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dirty="0"/>
              <a:t>1. Alterar as cores bases para estarem </a:t>
            </a:r>
            <a:r>
              <a:rPr lang="pt-PT" dirty="0" err="1"/>
              <a:t>correctas</a:t>
            </a:r>
            <a:r>
              <a:rPr lang="pt-PT" dirty="0"/>
              <a:t> com os eixos estratégicos</a:t>
            </a: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dirty="0"/>
              <a:t>1. Alterar as cores bases para estarem </a:t>
            </a:r>
            <a:r>
              <a:rPr lang="pt-PT" dirty="0" err="1"/>
              <a:t>correctas</a:t>
            </a:r>
            <a:r>
              <a:rPr lang="pt-PT" dirty="0"/>
              <a:t> com os eixos estratégicos</a:t>
            </a: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45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dirty="0"/>
              <a:t>1. Alterar as cores bases para estarem </a:t>
            </a:r>
            <a:r>
              <a:rPr lang="pt-PT" dirty="0" err="1"/>
              <a:t>correctas</a:t>
            </a:r>
            <a:r>
              <a:rPr lang="pt-PT" dirty="0"/>
              <a:t> com os eixos estratégicos</a:t>
            </a: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03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5" name="Google Shape;1325;p41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6" name="Google Shape;1326;p41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73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3B92-FE61-4E3B-BF9C-0269D4922D03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2D8B-CB01-4703-9A76-C43C70408316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3116-C5F5-4F21-993F-780B82200D8B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68" y="6075363"/>
            <a:ext cx="61383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/>
          <p:nvPr userDrawn="1"/>
        </p:nvSpPr>
        <p:spPr>
          <a:xfrm>
            <a:off x="0" y="0"/>
            <a:ext cx="12192000" cy="7127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377767" y="634841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/>
              <a:t>‹nº›</a:t>
            </a:fld>
            <a:endParaRPr lang="en-US" altLang="pt-PT"/>
          </a:p>
        </p:txBody>
      </p:sp>
      <p:sp>
        <p:nvSpPr>
          <p:cNvPr id="8" name="Marcador de Posição do Rodapé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09600" y="1708603"/>
            <a:ext cx="11296651" cy="4498521"/>
          </a:xfrm>
        </p:spPr>
        <p:txBody>
          <a:bodyPr anchor="t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10" name="Título 8"/>
          <p:cNvSpPr txBox="1"/>
          <p:nvPr userDrawn="1"/>
        </p:nvSpPr>
        <p:spPr bwMode="auto">
          <a:xfrm>
            <a:off x="609600" y="854302"/>
            <a:ext cx="11296651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914400"/>
            <a:endParaRPr lang="pt-PT" sz="1800" i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2017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532358" y="304801"/>
            <a:ext cx="312297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Funções e Responsabilidades</a:t>
            </a:r>
          </a:p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ACEGE 2018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2017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532358" y="304801"/>
            <a:ext cx="312297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Funções e Responsabilidades</a:t>
            </a:r>
          </a:p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ACEGE 2018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8687-8829-4211-853F-9DC0A1BA3E33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dirty="0"/>
              <a:t>ACEGE © 2019 </a:t>
            </a:r>
          </a:p>
          <a:p>
            <a:pPr>
              <a:defRPr/>
            </a:pP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Rights</a:t>
            </a:r>
            <a:r>
              <a:rPr lang="pt-PT" dirty="0"/>
              <a:t> </a:t>
            </a:r>
            <a:r>
              <a:rPr lang="pt-PT" dirty="0" err="1"/>
              <a:t>Reserved</a:t>
            </a:r>
            <a:r>
              <a:rPr lang="pt-PT" dirty="0"/>
              <a:t>. 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00A0-44C6-4990-858B-2A7D9B0B9F6B}" type="slidenum">
              <a:rPr lang="pt-PT"/>
              <a:t>‹nº›</a:t>
            </a:fld>
            <a:endParaRPr lang="pt-PT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533" y="304800"/>
            <a:ext cx="27090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3"/>
          <p:cNvSpPr txBox="1">
            <a:spLocks noChangeArrowheads="1"/>
          </p:cNvSpPr>
          <p:nvPr userDrawn="1"/>
        </p:nvSpPr>
        <p:spPr bwMode="auto">
          <a:xfrm>
            <a:off x="1061098" y="304800"/>
            <a:ext cx="23298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r>
              <a:rPr lang="pt-PT" sz="1600" b="1" i="1" baseline="0" dirty="0">
                <a:solidFill>
                  <a:schemeClr val="accent1">
                    <a:lumMod val="50000"/>
                  </a:schemeClr>
                </a:solidFill>
              </a:rPr>
              <a:t> ACEGE 2019</a:t>
            </a:r>
            <a:endParaRPr lang="pt-PT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346869"/>
            <a:ext cx="61383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/>
          <p:nvPr userDrawn="1"/>
        </p:nvSpPr>
        <p:spPr>
          <a:xfrm>
            <a:off x="478367" y="152400"/>
            <a:ext cx="6830484" cy="38893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100" dirty="0">
              <a:latin typeface="Gill Sans Light"/>
              <a:cs typeface="Gill Sans Light"/>
            </a:endParaRPr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377767" y="634841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/>
              <a:t>‹nº›</a:t>
            </a:fld>
            <a:endParaRPr lang="en-US" altLang="pt-PT"/>
          </a:p>
        </p:txBody>
      </p:sp>
      <p:sp>
        <p:nvSpPr>
          <p:cNvPr id="8" name="Marcador de Posição do Rodapé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120E-E65F-4D2A-8AB3-94957C46DF04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E1A3-B8FF-4C39-B173-894684D43D55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F4A3-0270-4004-93CF-1D1F09E42B1B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9A23-9B56-4430-8115-2A0D0470FB6D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DE83-1395-4D8E-948B-F6E52F864088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D070-53D3-486F-A08C-9D25DB96348C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12-2016</a:t>
            </a:r>
            <a:endParaRPr lang="en-US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4763-0E0C-4976-A258-7FAE3C7AD9C8}" type="slidenum">
              <a:rPr lang="en-US" altLang="pt-PT"/>
              <a:t>‹nº›</a:t>
            </a:fld>
            <a:endParaRPr lang="en-US" alt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CE0257-8C98-472E-8753-5C164D3B2470}" type="slidenum">
              <a:rPr lang="en-US" altLang="pt-PT"/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us02web.zoom.us/j/2343167070?pwd=b3M4cFJxUHFnZnpuU3kyWW8vNzg0QT09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3" Type="http://schemas.openxmlformats.org/officeDocument/2006/relationships/image" Target="../media/image10.jpg"/><Relationship Id="rId21" Type="http://schemas.openxmlformats.org/officeDocument/2006/relationships/image" Target="../media/image6.png"/><Relationship Id="rId7" Type="http://schemas.openxmlformats.org/officeDocument/2006/relationships/image" Target="../media/image13.jpg"/><Relationship Id="rId12" Type="http://schemas.openxmlformats.org/officeDocument/2006/relationships/image" Target="../media/image17.jp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openxmlformats.org/officeDocument/2006/relationships/image" Target="../media/image16.jpg"/><Relationship Id="rId24" Type="http://schemas.openxmlformats.org/officeDocument/2006/relationships/image" Target="../media/image27.jpeg"/><Relationship Id="rId5" Type="http://schemas.openxmlformats.org/officeDocument/2006/relationships/image" Target="../media/image12.jpg"/><Relationship Id="rId15" Type="http://schemas.openxmlformats.org/officeDocument/2006/relationships/image" Target="../media/image20.jpeg"/><Relationship Id="rId23" Type="http://schemas.openxmlformats.org/officeDocument/2006/relationships/image" Target="../media/image26.png"/><Relationship Id="rId10" Type="http://schemas.openxmlformats.org/officeDocument/2006/relationships/image" Target="../media/image15.jpg"/><Relationship Id="rId19" Type="http://schemas.openxmlformats.org/officeDocument/2006/relationships/image" Target="../media/image23.jpeg"/><Relationship Id="rId4" Type="http://schemas.openxmlformats.org/officeDocument/2006/relationships/image" Target="../media/image11.jpg"/><Relationship Id="rId9" Type="http://schemas.openxmlformats.org/officeDocument/2006/relationships/image" Target="../media/image7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jpg"/><Relationship Id="rId17" Type="http://schemas.openxmlformats.org/officeDocument/2006/relationships/image" Target="../media/image39.png"/><Relationship Id="rId25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jpeg"/><Relationship Id="rId20" Type="http://schemas.openxmlformats.org/officeDocument/2006/relationships/image" Target="../media/image42.jp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2.xml"/><Relationship Id="rId6" Type="http://schemas.openxmlformats.org/officeDocument/2006/relationships/image" Target="https://pagamentospontuais.org/wp-content/uploads/2021/02/cpp_logos_footer_new.jpg" TargetMode="External"/><Relationship Id="rId11" Type="http://schemas.openxmlformats.org/officeDocument/2006/relationships/image" Target="../media/image33.png"/><Relationship Id="rId24" Type="http://schemas.openxmlformats.org/officeDocument/2006/relationships/image" Target="../media/image46.jp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23" Type="http://schemas.openxmlformats.org/officeDocument/2006/relationships/image" Target="../media/image45.jpg"/><Relationship Id="rId28" Type="http://schemas.openxmlformats.org/officeDocument/2006/relationships/image" Target="../media/image50.png"/><Relationship Id="rId10" Type="http://schemas.openxmlformats.org/officeDocument/2006/relationships/image" Target="../media/image32.jpg"/><Relationship Id="rId19" Type="http://schemas.openxmlformats.org/officeDocument/2006/relationships/image" Target="../media/image41.png"/><Relationship Id="rId31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Relationship Id="rId22" Type="http://schemas.openxmlformats.org/officeDocument/2006/relationships/image" Target="../media/image44.jpg"/><Relationship Id="rId27" Type="http://schemas.openxmlformats.org/officeDocument/2006/relationships/image" Target="../media/image49.png"/><Relationship Id="rId3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2.jpg"/><Relationship Id="rId18" Type="http://schemas.openxmlformats.org/officeDocument/2006/relationships/image" Target="../media/image63.JPG"/><Relationship Id="rId3" Type="http://schemas.openxmlformats.org/officeDocument/2006/relationships/image" Target="../media/image53.jpg"/><Relationship Id="rId21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image" Target="../media/image58.jp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jpg"/><Relationship Id="rId20" Type="http://schemas.openxmlformats.org/officeDocument/2006/relationships/image" Target="../media/image6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g"/><Relationship Id="rId11" Type="http://schemas.openxmlformats.org/officeDocument/2006/relationships/image" Target="../media/image46.jpg"/><Relationship Id="rId5" Type="http://schemas.openxmlformats.org/officeDocument/2006/relationships/image" Target="../media/image49.png"/><Relationship Id="rId15" Type="http://schemas.openxmlformats.org/officeDocument/2006/relationships/image" Target="../media/image60.jpg"/><Relationship Id="rId23" Type="http://schemas.openxmlformats.org/officeDocument/2006/relationships/image" Target="../media/image67.png"/><Relationship Id="rId10" Type="http://schemas.openxmlformats.org/officeDocument/2006/relationships/image" Target="../media/image57.JPG"/><Relationship Id="rId19" Type="http://schemas.openxmlformats.org/officeDocument/2006/relationships/image" Target="../media/image37.png"/><Relationship Id="rId4" Type="http://schemas.openxmlformats.org/officeDocument/2006/relationships/image" Target="../media/image54.jpg"/><Relationship Id="rId9" Type="http://schemas.openxmlformats.org/officeDocument/2006/relationships/image" Target="../media/image47.jpg"/><Relationship Id="rId14" Type="http://schemas.openxmlformats.org/officeDocument/2006/relationships/image" Target="../media/image59.png"/><Relationship Id="rId2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B33D5D-0669-46D5-86F6-522E06BA1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82"/>
          <a:stretch/>
        </p:blipFill>
        <p:spPr>
          <a:xfrm>
            <a:off x="3943122" y="14093"/>
            <a:ext cx="8393799" cy="6843907"/>
          </a:xfrm>
          <a:prstGeom prst="rect">
            <a:avLst/>
          </a:prstGeom>
        </p:spPr>
      </p:pic>
      <p:sp>
        <p:nvSpPr>
          <p:cNvPr id="8194" name="Title 1"/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3244850"/>
            <a:ext cx="10026650" cy="973138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algn="l"/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</a:br>
            <a:br>
              <a:rPr lang="pt-PT" altLang="pt-PT" sz="2800" dirty="0">
                <a:solidFill>
                  <a:schemeClr val="tx2"/>
                </a:solidFill>
                <a:latin typeface="Gill Sans Light"/>
                <a:ea typeface="MS PGothic" panose="020B0600070205080204" charset="-128"/>
                <a:cs typeface="Gill Sans Light"/>
              </a:rPr>
            </a:br>
            <a:endParaRPr lang="en-US" sz="2400" dirty="0">
              <a:solidFill>
                <a:srgbClr val="000000"/>
              </a:solidFill>
              <a:latin typeface="+mj-lt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1D8F79-B1D6-4197-A956-942DBA7EAAFB}"/>
              </a:ext>
            </a:extLst>
          </p:cNvPr>
          <p:cNvSpPr txBox="1"/>
          <p:nvPr/>
        </p:nvSpPr>
        <p:spPr>
          <a:xfrm>
            <a:off x="1123122" y="3213498"/>
            <a:ext cx="1091316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altLang="pt-PT" sz="2800" b="1" dirty="0">
                <a:solidFill>
                  <a:schemeClr val="tx2"/>
                </a:solidFill>
                <a:ea typeface="MS PGothic" panose="020B0600070205080204" charset="-128"/>
              </a:rPr>
              <a:t>Assembleia Geral </a:t>
            </a:r>
            <a:br>
              <a:rPr lang="pt-PT" altLang="pt-PT" sz="2800" b="1" dirty="0">
                <a:solidFill>
                  <a:schemeClr val="tx2"/>
                </a:solidFill>
                <a:ea typeface="MS PGothic" panose="020B0600070205080204" charset="-128"/>
              </a:rPr>
            </a:br>
            <a:r>
              <a:rPr lang="pt-PT" altLang="pt-PT" sz="2800" b="1" dirty="0">
                <a:solidFill>
                  <a:schemeClr val="tx2"/>
                </a:solidFill>
                <a:ea typeface="MS PGothic" panose="020B0600070205080204" charset="-128"/>
              </a:rPr>
              <a:t>ACEGE 2022</a:t>
            </a:r>
            <a:br>
              <a:rPr lang="pt-PT" altLang="pt-PT" sz="2400" b="1" dirty="0">
                <a:solidFill>
                  <a:schemeClr val="tx2"/>
                </a:solidFill>
                <a:ea typeface="MS PGothic" panose="020B0600070205080204" charset="-128"/>
              </a:rPr>
            </a:br>
            <a:br>
              <a:rPr lang="pt-PT" altLang="pt-PT" sz="2400" b="1" dirty="0">
                <a:solidFill>
                  <a:schemeClr val="tx2"/>
                </a:solidFill>
                <a:ea typeface="MS PGothic" panose="020B0600070205080204" charset="-128"/>
              </a:rPr>
            </a:br>
            <a:r>
              <a:rPr lang="pt-PT" altLang="pt-PT" sz="1800" b="1" dirty="0">
                <a:solidFill>
                  <a:schemeClr val="tx2"/>
                </a:solidFill>
                <a:ea typeface="MS PGothic" panose="020B0600070205080204" charset="-128"/>
              </a:rPr>
              <a:t>27 abril 2022 – 12.15h </a:t>
            </a:r>
            <a: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  <a:t>1ª convocatória</a:t>
            </a:r>
            <a:b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</a:br>
            <a:b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</a:br>
            <a: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  <a:t>Largo de São Mamede 1</a:t>
            </a:r>
            <a:br>
              <a:rPr lang="pt-PT" altLang="pt-PT" sz="1800" dirty="0">
                <a:solidFill>
                  <a:schemeClr val="tx2"/>
                </a:solidFill>
                <a:ea typeface="MS PGothic" panose="020B0600070205080204" charset="-128"/>
              </a:rPr>
            </a:br>
            <a:br>
              <a:rPr lang="pt-PT" altLang="pt-PT" sz="1400" dirty="0">
                <a:solidFill>
                  <a:schemeClr val="tx2"/>
                </a:solidFill>
                <a:ea typeface="MS PGothic" panose="020B0600070205080204" charset="-128"/>
              </a:rPr>
            </a:br>
            <a:r>
              <a:rPr lang="pt-PT" altLang="pt-PT" sz="1400" dirty="0">
                <a:solidFill>
                  <a:schemeClr val="tx2"/>
                </a:solidFill>
                <a:ea typeface="MS PGothic" panose="020B0600070205080204" charset="-128"/>
                <a:hlinkClick r:id="rId4"/>
              </a:rPr>
              <a:t>Link acesso zoom</a:t>
            </a:r>
            <a:r>
              <a:rPr lang="pt-PT" sz="1400" dirty="0"/>
              <a:t> </a:t>
            </a:r>
            <a:br>
              <a:rPr lang="pt-PT" sz="1400" dirty="0"/>
            </a:br>
            <a:r>
              <a:rPr lang="pt-PT" sz="1200" dirty="0"/>
              <a:t>ID da reunião: 234 316 7070 - Senha de acesso: 1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908;p13">
            <a:extLst>
              <a:ext uri="{FF2B5EF4-FFF2-40B4-BE49-F238E27FC236}">
                <a16:creationId xmlns:a16="http://schemas.microsoft.com/office/drawing/2014/main" id="{34DC9F9F-E359-49BA-B5F1-7773D4879E5E}"/>
              </a:ext>
            </a:extLst>
          </p:cNvPr>
          <p:cNvSpPr txBox="1"/>
          <p:nvPr/>
        </p:nvSpPr>
        <p:spPr>
          <a:xfrm>
            <a:off x="701090" y="556662"/>
            <a:ext cx="1240633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pt-PT" b="1" dirty="0">
                <a:solidFill>
                  <a:srgbClr val="0070C0"/>
                </a:solidFill>
              </a:rPr>
              <a:t>Equipa 2021 </a:t>
            </a:r>
          </a:p>
          <a:p>
            <a:pPr>
              <a:buSzPts val="3200"/>
            </a:pPr>
            <a:endParaRPr lang="pt-PT" b="1" dirty="0">
              <a:solidFill>
                <a:srgbClr val="0070C0"/>
              </a:solidFill>
            </a:endParaRPr>
          </a:p>
          <a:p>
            <a:pPr>
              <a:buSzPts val="3200"/>
            </a:pPr>
            <a:r>
              <a:rPr lang="pt-PT" b="1" dirty="0">
                <a:solidFill>
                  <a:srgbClr val="0070C0"/>
                </a:solidFill>
              </a:rPr>
              <a:t>	8 colaboradores, 102 voluntários (8 voluntários executivos)</a:t>
            </a:r>
          </a:p>
        </p:txBody>
      </p:sp>
      <p:pic>
        <p:nvPicPr>
          <p:cNvPr id="940" name="Google Shape;940;p15" descr="Profile photo of Helena Oliveira"/>
          <p:cNvPicPr preferRelativeResize="0"/>
          <p:nvPr/>
        </p:nvPicPr>
        <p:blipFill rotWithShape="1">
          <a:blip r:embed="rId3">
            <a:alphaModFix/>
          </a:blip>
          <a:srcRect l="2291" r="-1"/>
          <a:stretch/>
        </p:blipFill>
        <p:spPr>
          <a:xfrm>
            <a:off x="3937435" y="5134996"/>
            <a:ext cx="1084766" cy="118711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48B9D101-9BD2-4324-B2E9-4AB74455B96E}"/>
              </a:ext>
            </a:extLst>
          </p:cNvPr>
          <p:cNvSpPr txBox="1"/>
          <p:nvPr/>
        </p:nvSpPr>
        <p:spPr>
          <a:xfrm>
            <a:off x="3897862" y="6279843"/>
            <a:ext cx="1193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Helena Oliveira</a:t>
            </a:r>
          </a:p>
        </p:txBody>
      </p:sp>
      <p:pic>
        <p:nvPicPr>
          <p:cNvPr id="943" name="Google Shape;943;p15" descr="Profile photo of Luís Jordão Pereira"/>
          <p:cNvPicPr preferRelativeResize="0"/>
          <p:nvPr/>
        </p:nvPicPr>
        <p:blipFill rotWithShape="1">
          <a:blip r:embed="rId4">
            <a:alphaModFix/>
          </a:blip>
          <a:srcRect r="4693" b="1328"/>
          <a:stretch/>
        </p:blipFill>
        <p:spPr>
          <a:xfrm>
            <a:off x="3894903" y="3370875"/>
            <a:ext cx="1051496" cy="12310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944" name="Google Shape;944;p15" descr="Profile photo of Nuno Vieira"/>
          <p:cNvPicPr preferRelativeResize="0"/>
          <p:nvPr/>
        </p:nvPicPr>
        <p:blipFill rotWithShape="1">
          <a:blip r:embed="rId5">
            <a:alphaModFix/>
          </a:blip>
          <a:srcRect l="13490" t="5642" r="28699" b="38287"/>
          <a:stretch/>
        </p:blipFill>
        <p:spPr>
          <a:xfrm>
            <a:off x="5075932" y="3370874"/>
            <a:ext cx="1178045" cy="123102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25" name="Google Shape;1344;p41">
            <a:extLst>
              <a:ext uri="{FF2B5EF4-FFF2-40B4-BE49-F238E27FC236}">
                <a16:creationId xmlns:a16="http://schemas.microsoft.com/office/drawing/2014/main" id="{D4FFAD8D-CB05-4000-BA9B-7B200058E0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66604" r="47827"/>
          <a:stretch/>
        </p:blipFill>
        <p:spPr>
          <a:xfrm>
            <a:off x="2636080" y="3735946"/>
            <a:ext cx="1184106" cy="88785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C6880324-372B-4DFB-B3C7-D8CA1545542C}"/>
              </a:ext>
            </a:extLst>
          </p:cNvPr>
          <p:cNvSpPr txBox="1"/>
          <p:nvPr/>
        </p:nvSpPr>
        <p:spPr>
          <a:xfrm>
            <a:off x="5037480" y="4539749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Nuno Teiga Vieira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B66CB97-7AC3-43E1-B4DE-12F5C671177B}"/>
              </a:ext>
            </a:extLst>
          </p:cNvPr>
          <p:cNvSpPr txBox="1"/>
          <p:nvPr/>
        </p:nvSpPr>
        <p:spPr>
          <a:xfrm>
            <a:off x="3803384" y="4548643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Luis Jordão Pereira</a:t>
            </a:r>
          </a:p>
        </p:txBody>
      </p:sp>
      <p:pic>
        <p:nvPicPr>
          <p:cNvPr id="945" name="Google Shape;945;p15" descr="Profile photo of Bernardo Figueiredo"/>
          <p:cNvPicPr preferRelativeResize="0"/>
          <p:nvPr/>
        </p:nvPicPr>
        <p:blipFill rotWithShape="1">
          <a:blip r:embed="rId7">
            <a:alphaModFix/>
          </a:blip>
          <a:srcRect l="8072" t="9584" r="13172"/>
          <a:stretch/>
        </p:blipFill>
        <p:spPr>
          <a:xfrm>
            <a:off x="5105900" y="1623647"/>
            <a:ext cx="1087230" cy="12140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46" name="Google Shape;946;p15" descr="Profile photo of Isabel de la Peña"/>
          <p:cNvPicPr preferRelativeResize="0"/>
          <p:nvPr/>
        </p:nvPicPr>
        <p:blipFill rotWithShape="1">
          <a:blip r:embed="rId8">
            <a:alphaModFix/>
          </a:blip>
          <a:srcRect l="21299" t="10399" r="25022" b="36639"/>
          <a:stretch/>
        </p:blipFill>
        <p:spPr>
          <a:xfrm>
            <a:off x="3853582" y="1638343"/>
            <a:ext cx="1143818" cy="1199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197BC3C-3BE9-436A-A6DD-7557C1493B64}"/>
              </a:ext>
            </a:extLst>
          </p:cNvPr>
          <p:cNvSpPr txBox="1"/>
          <p:nvPr/>
        </p:nvSpPr>
        <p:spPr>
          <a:xfrm>
            <a:off x="4933450" y="2803229"/>
            <a:ext cx="1512739" cy="27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Bernardo Figueiredo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72430EA-3706-4732-AB5F-DD12B9AED7AA}"/>
              </a:ext>
            </a:extLst>
          </p:cNvPr>
          <p:cNvSpPr txBox="1"/>
          <p:nvPr/>
        </p:nvSpPr>
        <p:spPr>
          <a:xfrm>
            <a:off x="3772104" y="2793878"/>
            <a:ext cx="1269073" cy="27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Isabel de la </a:t>
            </a:r>
            <a:r>
              <a:rPr lang="pt-PT" sz="1000" b="1" dirty="0" err="1"/>
              <a:t>Peña</a:t>
            </a:r>
            <a:endParaRPr lang="pt-PT" sz="1000" b="1" dirty="0"/>
          </a:p>
        </p:txBody>
      </p:sp>
      <p:pic>
        <p:nvPicPr>
          <p:cNvPr id="26" name="Google Shape;1338;p41">
            <a:extLst>
              <a:ext uri="{FF2B5EF4-FFF2-40B4-BE49-F238E27FC236}">
                <a16:creationId xmlns:a16="http://schemas.microsoft.com/office/drawing/2014/main" id="{A532B892-76B3-441D-BC1C-F023F41C6ED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2487" r="7018" b="66190"/>
          <a:stretch/>
        </p:blipFill>
        <p:spPr>
          <a:xfrm>
            <a:off x="2803492" y="1948031"/>
            <a:ext cx="983355" cy="9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5" descr="profile image"/>
          <p:cNvPicPr preferRelativeResize="0"/>
          <p:nvPr/>
        </p:nvPicPr>
        <p:blipFill rotWithShape="1">
          <a:blip r:embed="rId10">
            <a:alphaModFix/>
          </a:blip>
          <a:srcRect l="16911" t="-256" r="27307" b="38730"/>
          <a:stretch/>
        </p:blipFill>
        <p:spPr>
          <a:xfrm>
            <a:off x="1512833" y="2652591"/>
            <a:ext cx="1070715" cy="1211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AEDBFD-B718-486C-9536-ACAF67D9A833}"/>
              </a:ext>
            </a:extLst>
          </p:cNvPr>
          <p:cNvSpPr txBox="1"/>
          <p:nvPr/>
        </p:nvSpPr>
        <p:spPr>
          <a:xfrm>
            <a:off x="1211292" y="3838455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Jorge Líbano Monteiro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F9139F7-9D81-4AD0-965C-A3C2FFD4B2BE}"/>
              </a:ext>
            </a:extLst>
          </p:cNvPr>
          <p:cNvSpPr txBox="1"/>
          <p:nvPr/>
        </p:nvSpPr>
        <p:spPr>
          <a:xfrm>
            <a:off x="1385781" y="5291032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Isabel Nobre Guedes</a:t>
            </a:r>
          </a:p>
        </p:txBody>
      </p:sp>
      <p:pic>
        <p:nvPicPr>
          <p:cNvPr id="48" name="Google Shape;836;p12">
            <a:extLst>
              <a:ext uri="{FF2B5EF4-FFF2-40B4-BE49-F238E27FC236}">
                <a16:creationId xmlns:a16="http://schemas.microsoft.com/office/drawing/2014/main" id="{D868AAA1-7E1A-49AF-B826-8778D4BB89E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1118" t="33333" b="33333"/>
          <a:stretch/>
        </p:blipFill>
        <p:spPr>
          <a:xfrm>
            <a:off x="533350" y="3166447"/>
            <a:ext cx="1108268" cy="83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m pessoa, homem, pose, fato&#10;&#10;Descrição gerada automaticamente">
            <a:extLst>
              <a:ext uri="{FF2B5EF4-FFF2-40B4-BE49-F238E27FC236}">
                <a16:creationId xmlns:a16="http://schemas.microsoft.com/office/drawing/2014/main" id="{F94EB7AC-7FCE-43FB-962E-86EBD8693A3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100" t="20089" r="20120" b="20820"/>
          <a:stretch/>
        </p:blipFill>
        <p:spPr>
          <a:xfrm>
            <a:off x="1515377" y="4103871"/>
            <a:ext cx="1084766" cy="1210922"/>
          </a:xfrm>
          <a:prstGeom prst="rect">
            <a:avLst/>
          </a:prstGeom>
        </p:spPr>
      </p:pic>
      <p:pic>
        <p:nvPicPr>
          <p:cNvPr id="948" name="Google Shape;948;p15" descr="Profile photo of Pedro Pinto Gonçalves"/>
          <p:cNvPicPr preferRelativeResize="0"/>
          <p:nvPr/>
        </p:nvPicPr>
        <p:blipFill rotWithShape="1">
          <a:blip r:embed="rId12">
            <a:alphaModFix/>
          </a:blip>
          <a:srcRect l="6470"/>
          <a:stretch/>
        </p:blipFill>
        <p:spPr>
          <a:xfrm>
            <a:off x="8593507" y="1682767"/>
            <a:ext cx="1186495" cy="121877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8D78C26-4F5F-4C28-9C09-08B0FC4B7A2F}"/>
              </a:ext>
            </a:extLst>
          </p:cNvPr>
          <p:cNvSpPr txBox="1"/>
          <p:nvPr/>
        </p:nvSpPr>
        <p:spPr>
          <a:xfrm>
            <a:off x="7395986" y="2862028"/>
            <a:ext cx="993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Manuel Cary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E0BAED-039F-42CE-A17F-0E4623384479}"/>
              </a:ext>
            </a:extLst>
          </p:cNvPr>
          <p:cNvSpPr txBox="1"/>
          <p:nvPr/>
        </p:nvSpPr>
        <p:spPr>
          <a:xfrm>
            <a:off x="8458261" y="2846617"/>
            <a:ext cx="3495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Pedro Pinto Gonçalves                              Paulo Lopes</a:t>
            </a:r>
          </a:p>
        </p:txBody>
      </p:sp>
      <p:pic>
        <p:nvPicPr>
          <p:cNvPr id="2" name="Picture 2" descr="Manuel Ravara Cary – Portugal Economia Social">
            <a:extLst>
              <a:ext uri="{FF2B5EF4-FFF2-40B4-BE49-F238E27FC236}">
                <a16:creationId xmlns:a16="http://schemas.microsoft.com/office/drawing/2014/main" id="{3CAD3DA8-894C-4AB1-B845-6B45996A3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3641" r="32242" b="41770"/>
          <a:stretch/>
        </p:blipFill>
        <p:spPr bwMode="auto">
          <a:xfrm>
            <a:off x="7356828" y="1691122"/>
            <a:ext cx="1090282" cy="121041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oogle Shape;1342;p41">
            <a:extLst>
              <a:ext uri="{FF2B5EF4-FFF2-40B4-BE49-F238E27FC236}">
                <a16:creationId xmlns:a16="http://schemas.microsoft.com/office/drawing/2014/main" id="{D23331C1-A98C-4E08-9B18-2E0B4EFEFEB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4414" r="47827" b="32877"/>
          <a:stretch/>
        </p:blipFill>
        <p:spPr>
          <a:xfrm>
            <a:off x="6125474" y="2051577"/>
            <a:ext cx="1224025" cy="8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37;p41">
            <a:extLst>
              <a:ext uri="{FF2B5EF4-FFF2-40B4-BE49-F238E27FC236}">
                <a16:creationId xmlns:a16="http://schemas.microsoft.com/office/drawing/2014/main" id="{71F0E71A-2DD4-430B-AF15-9D0606AB914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52453" t="66905"/>
          <a:stretch/>
        </p:blipFill>
        <p:spPr>
          <a:xfrm>
            <a:off x="6351914" y="3725974"/>
            <a:ext cx="1104690" cy="90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mo é belo e fagueiro e inesquecível o grande estio - VER">
            <a:extLst>
              <a:ext uri="{FF2B5EF4-FFF2-40B4-BE49-F238E27FC236}">
                <a16:creationId xmlns:a16="http://schemas.microsoft.com/office/drawing/2014/main" id="{B2A78534-9065-41F3-AC35-F32D13873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3" t="14915" r="23062" b="41343"/>
          <a:stretch/>
        </p:blipFill>
        <p:spPr bwMode="auto">
          <a:xfrm>
            <a:off x="5146704" y="5130599"/>
            <a:ext cx="1137241" cy="1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B66238DA-5F5D-44C6-8042-92FB8C1E58D0}"/>
              </a:ext>
            </a:extLst>
          </p:cNvPr>
          <p:cNvSpPr txBox="1"/>
          <p:nvPr/>
        </p:nvSpPr>
        <p:spPr>
          <a:xfrm>
            <a:off x="5146880" y="6305190"/>
            <a:ext cx="1084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Pedro Cotrim</a:t>
            </a:r>
          </a:p>
        </p:txBody>
      </p:sp>
      <p:pic>
        <p:nvPicPr>
          <p:cNvPr id="8" name="Picture 4" descr="Margarida Teixeira de Sousa">
            <a:extLst>
              <a:ext uri="{FF2B5EF4-FFF2-40B4-BE49-F238E27FC236}">
                <a16:creationId xmlns:a16="http://schemas.microsoft.com/office/drawing/2014/main" id="{8479232B-2434-418A-B74C-9C295A49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4865" r="23138" b="23746"/>
          <a:stretch/>
        </p:blipFill>
        <p:spPr bwMode="auto">
          <a:xfrm>
            <a:off x="7346939" y="3399239"/>
            <a:ext cx="1191854" cy="12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209176DF-A331-48F4-A4C1-DC1D0ED0EA38}"/>
              </a:ext>
            </a:extLst>
          </p:cNvPr>
          <p:cNvSpPr txBox="1"/>
          <p:nvPr/>
        </p:nvSpPr>
        <p:spPr>
          <a:xfrm>
            <a:off x="7297583" y="4603013"/>
            <a:ext cx="2887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Margarida T. Sousa    Bernardo Vasconcelos</a:t>
            </a:r>
          </a:p>
        </p:txBody>
      </p:sp>
      <p:pic>
        <p:nvPicPr>
          <p:cNvPr id="54" name="Google Shape;1340;p41">
            <a:extLst>
              <a:ext uri="{FF2B5EF4-FFF2-40B4-BE49-F238E27FC236}">
                <a16:creationId xmlns:a16="http://schemas.microsoft.com/office/drawing/2014/main" id="{F3335B75-CC8F-4DF6-8602-2E79BC4CE9F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66905" r="50977"/>
          <a:stretch/>
        </p:blipFill>
        <p:spPr>
          <a:xfrm>
            <a:off x="2740848" y="5489481"/>
            <a:ext cx="1112734" cy="85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17986E86-4872-4446-873D-32EF54DBDD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6189" y="5477385"/>
            <a:ext cx="828873" cy="827805"/>
          </a:xfrm>
          <a:prstGeom prst="ellipse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953F87C3-31E8-4A14-BE49-91C7CF2D3F51}"/>
              </a:ext>
            </a:extLst>
          </p:cNvPr>
          <p:cNvSpPr txBox="1"/>
          <p:nvPr/>
        </p:nvSpPr>
        <p:spPr>
          <a:xfrm>
            <a:off x="7420680" y="6301435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Diogo Alarcão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73EE8EC-EC28-4DB1-BBD7-9FB28EE6E15E}"/>
              </a:ext>
            </a:extLst>
          </p:cNvPr>
          <p:cNvSpPr txBox="1"/>
          <p:nvPr/>
        </p:nvSpPr>
        <p:spPr>
          <a:xfrm>
            <a:off x="8611904" y="6313834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Marta Vasconcelos</a:t>
            </a:r>
          </a:p>
        </p:txBody>
      </p:sp>
      <p:pic>
        <p:nvPicPr>
          <p:cNvPr id="10" name="Picture 6" descr="Diogo Alarcão, autor em VER">
            <a:extLst>
              <a:ext uri="{FF2B5EF4-FFF2-40B4-BE49-F238E27FC236}">
                <a16:creationId xmlns:a16="http://schemas.microsoft.com/office/drawing/2014/main" id="{C648DD82-385E-400F-A65A-19858C07F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8" t="5577" r="31026" b="25530"/>
          <a:stretch/>
        </p:blipFill>
        <p:spPr bwMode="auto">
          <a:xfrm>
            <a:off x="7357858" y="5140055"/>
            <a:ext cx="1100403" cy="1201938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7AA3DC8-4096-4621-AF03-D675F390B8C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860" t="22199" r="-325" b="10093"/>
          <a:stretch/>
        </p:blipFill>
        <p:spPr>
          <a:xfrm>
            <a:off x="8622499" y="5140903"/>
            <a:ext cx="1157503" cy="1207873"/>
          </a:xfrm>
          <a:prstGeom prst="rect">
            <a:avLst/>
          </a:prstGeom>
        </p:spPr>
      </p:pic>
      <p:pic>
        <p:nvPicPr>
          <p:cNvPr id="69" name="Picture 2" descr="Bernardo Vasconcelos">
            <a:extLst>
              <a:ext uri="{FF2B5EF4-FFF2-40B4-BE49-F238E27FC236}">
                <a16:creationId xmlns:a16="http://schemas.microsoft.com/office/drawing/2014/main" id="{80A3BDB8-6D3C-4C2D-937A-706CE77EE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-1" b="11602"/>
          <a:stretch/>
        </p:blipFill>
        <p:spPr bwMode="auto">
          <a:xfrm>
            <a:off x="8673157" y="3405349"/>
            <a:ext cx="1086406" cy="124468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Paulo Sérgio Lopes">
            <a:extLst>
              <a:ext uri="{FF2B5EF4-FFF2-40B4-BE49-F238E27FC236}">
                <a16:creationId xmlns:a16="http://schemas.microsoft.com/office/drawing/2014/main" id="{65901376-1D36-4F4B-BA53-13D2C52B3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7" b="12115"/>
          <a:stretch/>
        </p:blipFill>
        <p:spPr bwMode="auto">
          <a:xfrm>
            <a:off x="10767497" y="1702325"/>
            <a:ext cx="1162060" cy="119921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Agrupar 62">
            <a:extLst>
              <a:ext uri="{FF2B5EF4-FFF2-40B4-BE49-F238E27FC236}">
                <a16:creationId xmlns:a16="http://schemas.microsoft.com/office/drawing/2014/main" id="{26F5C122-A259-4284-AA82-62CB64360E5E}"/>
              </a:ext>
            </a:extLst>
          </p:cNvPr>
          <p:cNvGrpSpPr/>
          <p:nvPr/>
        </p:nvGrpSpPr>
        <p:grpSpPr>
          <a:xfrm>
            <a:off x="9955954" y="2141192"/>
            <a:ext cx="795970" cy="760344"/>
            <a:chOff x="7693533" y="738578"/>
            <a:chExt cx="1471368" cy="147329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F836704-0795-4F2F-BB5C-6454D1D5433E}"/>
                </a:ext>
              </a:extLst>
            </p:cNvPr>
            <p:cNvSpPr/>
            <p:nvPr/>
          </p:nvSpPr>
          <p:spPr>
            <a:xfrm>
              <a:off x="7693533" y="738578"/>
              <a:ext cx="1464875" cy="1473297"/>
            </a:xfrm>
            <a:prstGeom prst="ellipse">
              <a:avLst/>
            </a:prstGeom>
            <a:solidFill>
              <a:srgbClr val="B0CA7C"/>
            </a:solidFill>
            <a:ln>
              <a:solidFill>
                <a:srgbClr val="A1C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tx2"/>
                  </a:solidFill>
                </a:rPr>
                <a:t>x</a:t>
              </a:r>
            </a:p>
          </p:txBody>
        </p:sp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A8B1925B-E8FC-4953-8342-2B33159A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725993" y="739811"/>
              <a:ext cx="1438908" cy="1428845"/>
            </a:xfrm>
            <a:prstGeom prst="rect">
              <a:avLst/>
            </a:prstGeom>
          </p:spPr>
        </p:pic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79BB6CC1-F72D-4558-9536-81B20144B9E7}"/>
                </a:ext>
              </a:extLst>
            </p:cNvPr>
            <p:cNvGrpSpPr/>
            <p:nvPr/>
          </p:nvGrpSpPr>
          <p:grpSpPr>
            <a:xfrm>
              <a:off x="7712970" y="801989"/>
              <a:ext cx="1410288" cy="1337406"/>
              <a:chOff x="3821096" y="2320193"/>
              <a:chExt cx="1410288" cy="1337406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D6455B5-116E-406E-966B-C44CBF745B27}"/>
                  </a:ext>
                </a:extLst>
              </p:cNvPr>
              <p:cNvSpPr/>
              <p:nvPr/>
            </p:nvSpPr>
            <p:spPr>
              <a:xfrm>
                <a:off x="3877184" y="2320193"/>
                <a:ext cx="1307466" cy="1337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CaixaDeTexto 67">
                <a:extLst>
                  <a:ext uri="{FF2B5EF4-FFF2-40B4-BE49-F238E27FC236}">
                    <a16:creationId xmlns:a16="http://schemas.microsoft.com/office/drawing/2014/main" id="{C8EBF86F-524B-47B9-8C4D-C5FAF20AA7B7}"/>
                  </a:ext>
                </a:extLst>
              </p:cNvPr>
              <p:cNvSpPr txBox="1"/>
              <p:nvPr/>
            </p:nvSpPr>
            <p:spPr>
              <a:xfrm>
                <a:off x="3821096" y="2774168"/>
                <a:ext cx="1410288" cy="447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900" b="1" dirty="0">
                    <a:solidFill>
                      <a:schemeClr val="tx2"/>
                    </a:solidFill>
                  </a:rPr>
                  <a:t>NÚCLEOS</a:t>
                </a:r>
              </a:p>
            </p:txBody>
          </p:sp>
        </p:grpSp>
      </p:grpSp>
      <p:pic>
        <p:nvPicPr>
          <p:cNvPr id="2056" name="Picture 8" descr="António Monteiro's email &amp; phone | Freelance's Loving Husband, Father,  Grand Father, Brother, Friend Next Irresistible Challenge email">
            <a:extLst>
              <a:ext uri="{FF2B5EF4-FFF2-40B4-BE49-F238E27FC236}">
                <a16:creationId xmlns:a16="http://schemas.microsoft.com/office/drawing/2014/main" id="{636FE0C4-90F3-456C-93D2-0678434E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11" y="5121542"/>
            <a:ext cx="1214025" cy="12140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Agrupar 72">
            <a:extLst>
              <a:ext uri="{FF2B5EF4-FFF2-40B4-BE49-F238E27FC236}">
                <a16:creationId xmlns:a16="http://schemas.microsoft.com/office/drawing/2014/main" id="{B89665F7-B84E-4B5C-8307-FE96FFEED29F}"/>
              </a:ext>
            </a:extLst>
          </p:cNvPr>
          <p:cNvGrpSpPr/>
          <p:nvPr/>
        </p:nvGrpSpPr>
        <p:grpSpPr>
          <a:xfrm>
            <a:off x="9952336" y="5599352"/>
            <a:ext cx="777060" cy="769067"/>
            <a:chOff x="10286372" y="2333431"/>
            <a:chExt cx="1509299" cy="149119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CC02F87-AAEF-448A-9590-85369C9A41BB}"/>
                </a:ext>
              </a:extLst>
            </p:cNvPr>
            <p:cNvSpPr/>
            <p:nvPr/>
          </p:nvSpPr>
          <p:spPr>
            <a:xfrm>
              <a:off x="10306470" y="2391612"/>
              <a:ext cx="1464875" cy="1433014"/>
            </a:xfrm>
            <a:prstGeom prst="ellipse">
              <a:avLst/>
            </a:prstGeom>
            <a:solidFill>
              <a:srgbClr val="C6605E"/>
            </a:solidFill>
            <a:ln>
              <a:solidFill>
                <a:srgbClr val="C66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00" dirty="0">
                <a:solidFill>
                  <a:schemeClr val="tx2"/>
                </a:solidFill>
              </a:endParaRPr>
            </a:p>
          </p:txBody>
        </p:sp>
        <p:pic>
          <p:nvPicPr>
            <p:cNvPr id="75" name="Google Shape;591;p6">
              <a:extLst>
                <a:ext uri="{FF2B5EF4-FFF2-40B4-BE49-F238E27FC236}">
                  <a16:creationId xmlns:a16="http://schemas.microsoft.com/office/drawing/2014/main" id="{500FFDC8-BF15-4FFD-A2DD-5DDFBD28BC5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7797" r="51709" b="66190"/>
            <a:stretch/>
          </p:blipFill>
          <p:spPr>
            <a:xfrm>
              <a:off x="10286372" y="2333431"/>
              <a:ext cx="1509299" cy="1471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Marcador de Posição do Número do Diapositivo 2">
            <a:extLst>
              <a:ext uri="{FF2B5EF4-FFF2-40B4-BE49-F238E27FC236}">
                <a16:creationId xmlns:a16="http://schemas.microsoft.com/office/drawing/2014/main" id="{9528EBD1-0FC6-4560-B5BF-9DF45824133E}"/>
              </a:ext>
            </a:extLst>
          </p:cNvPr>
          <p:cNvSpPr txBox="1">
            <a:spLocks/>
          </p:cNvSpPr>
          <p:nvPr/>
        </p:nvSpPr>
        <p:spPr bwMode="auto">
          <a:xfrm>
            <a:off x="8986306" y="626890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 dirty="0"/>
              <a:t>Slide nº </a:t>
            </a:r>
            <a:fld id="{634CCBF0-D88C-42D6-9E42-F08FC2B363A7}" type="slidenum">
              <a:rPr lang="en-US" altLang="pt-PT" smtClean="0"/>
              <a:pPr eaLnBrk="1" hangingPunct="1"/>
              <a:t>10</a:t>
            </a:fld>
            <a:endParaRPr lang="en-US" alt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E16A5E-966B-401C-ACAC-78DAB5CA666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29579"/>
          <a:stretch/>
        </p:blipFill>
        <p:spPr>
          <a:xfrm>
            <a:off x="9996811" y="3725767"/>
            <a:ext cx="770686" cy="709125"/>
          </a:xfrm>
          <a:prstGeom prst="ellipse">
            <a:avLst/>
          </a:prstGeom>
          <a:ln w="635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Avatar do utilizador">
            <a:extLst>
              <a:ext uri="{FF2B5EF4-FFF2-40B4-BE49-F238E27FC236}">
                <a16:creationId xmlns:a16="http://schemas.microsoft.com/office/drawing/2014/main" id="{59CA4116-4374-4843-BB58-00F48C85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24" y="3381379"/>
            <a:ext cx="1191854" cy="12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8139F437-067F-4287-B206-F48D32A22A23}"/>
              </a:ext>
            </a:extLst>
          </p:cNvPr>
          <p:cNvSpPr txBox="1"/>
          <p:nvPr/>
        </p:nvSpPr>
        <p:spPr>
          <a:xfrm>
            <a:off x="10699319" y="4583533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dirty="0"/>
              <a:t>Teresa Pinto </a:t>
            </a:r>
            <a:r>
              <a:rPr lang="pt-PT" sz="1000" b="1" dirty="0" err="1"/>
              <a:t>Gonc</a:t>
            </a:r>
            <a:r>
              <a:rPr lang="pt-PT" sz="1000" b="1" dirty="0"/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423DCE8-14AD-41DA-BB4F-4F2C6F447587}"/>
              </a:ext>
            </a:extLst>
          </p:cNvPr>
          <p:cNvSpPr txBox="1"/>
          <p:nvPr/>
        </p:nvSpPr>
        <p:spPr>
          <a:xfrm>
            <a:off x="10707271" y="6335567"/>
            <a:ext cx="13837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sz="1000" b="1" dirty="0"/>
              <a:t>Antonio Porto </a:t>
            </a:r>
            <a:r>
              <a:rPr lang="pt-PT" sz="1000" b="1" dirty="0" err="1"/>
              <a:t>Mont</a:t>
            </a:r>
            <a:endParaRPr lang="pt-PT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908;p13">
            <a:extLst>
              <a:ext uri="{FF2B5EF4-FFF2-40B4-BE49-F238E27FC236}">
                <a16:creationId xmlns:a16="http://schemas.microsoft.com/office/drawing/2014/main" id="{34DC9F9F-E359-49BA-B5F1-7773D4879E5E}"/>
              </a:ext>
            </a:extLst>
          </p:cNvPr>
          <p:cNvSpPr txBox="1"/>
          <p:nvPr/>
        </p:nvSpPr>
        <p:spPr>
          <a:xfrm>
            <a:off x="435324" y="463665"/>
            <a:ext cx="11293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pt-PT" sz="1800" b="1" dirty="0">
                <a:solidFill>
                  <a:srgbClr val="0070C0"/>
                </a:solidFill>
              </a:rPr>
              <a:t>Um trabalho realizado em conjunto com muitos parceiros</a:t>
            </a:r>
            <a:endParaRPr sz="1800" dirty="0">
              <a:solidFill>
                <a:srgbClr val="0070C0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749F33A-208A-4BC8-8BCC-B210A53A6F6E}"/>
              </a:ext>
            </a:extLst>
          </p:cNvPr>
          <p:cNvGrpSpPr/>
          <p:nvPr/>
        </p:nvGrpSpPr>
        <p:grpSpPr>
          <a:xfrm>
            <a:off x="148324" y="923192"/>
            <a:ext cx="12033869" cy="5617550"/>
            <a:chOff x="236006" y="1211290"/>
            <a:chExt cx="12033869" cy="5617550"/>
          </a:xfrm>
        </p:grpSpPr>
        <p:pic>
          <p:nvPicPr>
            <p:cNvPr id="12" name="Google Shape;1346;p41">
              <a:extLst>
                <a:ext uri="{FF2B5EF4-FFF2-40B4-BE49-F238E27FC236}">
                  <a16:creationId xmlns:a16="http://schemas.microsoft.com/office/drawing/2014/main" id="{1A18850F-A49B-4B00-8F3D-279855A211C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3445" r="51609" b="33395"/>
            <a:stretch/>
          </p:blipFill>
          <p:spPr>
            <a:xfrm>
              <a:off x="710387" y="1304253"/>
              <a:ext cx="1124474" cy="92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337;p41">
              <a:extLst>
                <a:ext uri="{FF2B5EF4-FFF2-40B4-BE49-F238E27FC236}">
                  <a16:creationId xmlns:a16="http://schemas.microsoft.com/office/drawing/2014/main" id="{4388B5EA-4583-4590-A529-76BCB1EDF6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453" t="66905"/>
            <a:stretch/>
          </p:blipFill>
          <p:spPr>
            <a:xfrm>
              <a:off x="236006" y="1304253"/>
              <a:ext cx="1084801" cy="907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340;p41">
              <a:extLst>
                <a:ext uri="{FF2B5EF4-FFF2-40B4-BE49-F238E27FC236}">
                  <a16:creationId xmlns:a16="http://schemas.microsoft.com/office/drawing/2014/main" id="{CE63F225-AB0B-44E4-B29E-E6C72072B98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8410" t="66905" r="50977"/>
            <a:stretch/>
          </p:blipFill>
          <p:spPr>
            <a:xfrm>
              <a:off x="503978" y="4143896"/>
              <a:ext cx="923891" cy="907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344;p41">
              <a:extLst>
                <a:ext uri="{FF2B5EF4-FFF2-40B4-BE49-F238E27FC236}">
                  <a16:creationId xmlns:a16="http://schemas.microsoft.com/office/drawing/2014/main" id="{2169D0C3-E358-403D-B21A-C6BF36313C9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309" t="66604" r="47826"/>
            <a:stretch/>
          </p:blipFill>
          <p:spPr>
            <a:xfrm>
              <a:off x="502944" y="3268909"/>
              <a:ext cx="897696" cy="882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338;p41">
              <a:extLst>
                <a:ext uri="{FF2B5EF4-FFF2-40B4-BE49-F238E27FC236}">
                  <a16:creationId xmlns:a16="http://schemas.microsoft.com/office/drawing/2014/main" id="{94705BF9-C655-4A0C-922F-63C9A673D0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487" r="7018" b="66190"/>
            <a:stretch/>
          </p:blipFill>
          <p:spPr>
            <a:xfrm>
              <a:off x="502944" y="2307352"/>
              <a:ext cx="897696" cy="901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342;p41">
              <a:extLst>
                <a:ext uri="{FF2B5EF4-FFF2-40B4-BE49-F238E27FC236}">
                  <a16:creationId xmlns:a16="http://schemas.microsoft.com/office/drawing/2014/main" id="{A9E32F67-BD85-4FB3-A939-CEC3CE401C0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263" t="34414" r="47827" b="32877"/>
            <a:stretch/>
          </p:blipFill>
          <p:spPr>
            <a:xfrm>
              <a:off x="503978" y="5114498"/>
              <a:ext cx="923891" cy="888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FB7A0D1-C7E9-41D1-B987-25DE4EA393F1}"/>
                </a:ext>
              </a:extLst>
            </p:cNvPr>
            <p:cNvPicPr/>
            <p:nvPr/>
          </p:nvPicPr>
          <p:blipFill rotWithShape="1">
            <a:blip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18" t="43204"/>
            <a:stretch>
              <a:fillRect/>
            </a:stretch>
          </p:blipFill>
          <p:spPr bwMode="auto">
            <a:xfrm>
              <a:off x="9597870" y="3210830"/>
              <a:ext cx="1948065" cy="907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789F78-71A3-433E-8A26-452E7B41F8E5}"/>
                </a:ext>
              </a:extLst>
            </p:cNvPr>
            <p:cNvPicPr/>
            <p:nvPr/>
          </p:nvPicPr>
          <p:blipFill rotWithShape="1">
            <a:blip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06" t="5884" b="61084"/>
            <a:stretch>
              <a:fillRect/>
            </a:stretch>
          </p:blipFill>
          <p:spPr bwMode="auto">
            <a:xfrm>
              <a:off x="1874045" y="3345589"/>
              <a:ext cx="1442922" cy="689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FUNDACIÓN MÁS FAMILIA - Grupo Talento | e-learning a medida, desarrollo  audiovisual y multimedia, digitalización de contenidos">
              <a:extLst>
                <a:ext uri="{FF2B5EF4-FFF2-40B4-BE49-F238E27FC236}">
                  <a16:creationId xmlns:a16="http://schemas.microsoft.com/office/drawing/2014/main" id="{82481723-03B5-4D4B-8791-C0CDDBA99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37" y="2379840"/>
              <a:ext cx="1358211" cy="81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E656102-7F39-4ACC-BF7D-12781E330035}"/>
                </a:ext>
              </a:extLst>
            </p:cNvPr>
            <p:cNvPicPr/>
            <p:nvPr/>
          </p:nvPicPr>
          <p:blipFill rotWithShape="1">
            <a:blip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1" t="6795" r="51209" b="55983"/>
            <a:stretch>
              <a:fillRect/>
            </a:stretch>
          </p:blipFill>
          <p:spPr bwMode="auto">
            <a:xfrm>
              <a:off x="6382744" y="3489637"/>
              <a:ext cx="1264584" cy="597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40D5F0C7-77AC-4353-ACBB-E23983D4C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025" t="12172" r="61698" b="63955"/>
            <a:stretch/>
          </p:blipFill>
          <p:spPr>
            <a:xfrm>
              <a:off x="2171699" y="4455237"/>
              <a:ext cx="1247775" cy="49235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8F03C42D-414D-4688-B3E4-4D68C349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001" t="55952" r="3809"/>
            <a:stretch/>
          </p:blipFill>
          <p:spPr>
            <a:xfrm>
              <a:off x="6210833" y="4425079"/>
              <a:ext cx="1102547" cy="610313"/>
            </a:xfrm>
            <a:prstGeom prst="rect">
              <a:avLst/>
            </a:prstGeom>
          </p:spPr>
        </p:pic>
        <p:pic>
          <p:nvPicPr>
            <p:cNvPr id="1028" name="Picture 4" descr="Parceiros">
              <a:extLst>
                <a:ext uri="{FF2B5EF4-FFF2-40B4-BE49-F238E27FC236}">
                  <a16:creationId xmlns:a16="http://schemas.microsoft.com/office/drawing/2014/main" id="{377C0874-51A5-47B4-A5A9-A1BB6425D8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9" t="-2489" r="52757" b="-8242"/>
            <a:stretch/>
          </p:blipFill>
          <p:spPr bwMode="auto">
            <a:xfrm>
              <a:off x="5093235" y="5248669"/>
              <a:ext cx="3816849" cy="626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Conexão reta 33">
              <a:extLst>
                <a:ext uri="{FF2B5EF4-FFF2-40B4-BE49-F238E27FC236}">
                  <a16:creationId xmlns:a16="http://schemas.microsoft.com/office/drawing/2014/main" id="{834170C6-32CE-46BB-927B-27B0DBA410FC}"/>
                </a:ext>
              </a:extLst>
            </p:cNvPr>
            <p:cNvCxnSpPr/>
            <p:nvPr/>
          </p:nvCxnSpPr>
          <p:spPr>
            <a:xfrm flipV="1">
              <a:off x="438911" y="2199407"/>
              <a:ext cx="11107023" cy="382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867B9DD3-86A2-43A5-BAEC-F8AA9DE8D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3860" y="5305565"/>
              <a:ext cx="1037543" cy="648465"/>
            </a:xfrm>
            <a:prstGeom prst="rect">
              <a:avLst/>
            </a:prstGeom>
          </p:spPr>
        </p:pic>
        <p:pic>
          <p:nvPicPr>
            <p:cNvPr id="39" name="Picture 2" descr="João Medeiros novo sócio VdA - Notícias &amp; Imprensa, Media, Insights &amp; Media  - VdA - Vieira de Almeida, Sociedade de Advogados">
              <a:extLst>
                <a:ext uri="{FF2B5EF4-FFF2-40B4-BE49-F238E27FC236}">
                  <a16:creationId xmlns:a16="http://schemas.microsoft.com/office/drawing/2014/main" id="{5F27847C-5EC4-4E22-ACAC-0A40587EEA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8" r="23468"/>
            <a:stretch/>
          </p:blipFill>
          <p:spPr bwMode="auto">
            <a:xfrm>
              <a:off x="3316967" y="5184863"/>
              <a:ext cx="755700" cy="74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F0F3B419-C4F9-44E7-899F-019E3D4A2767}"/>
                </a:ext>
              </a:extLst>
            </p:cNvPr>
            <p:cNvSpPr/>
            <p:nvPr/>
          </p:nvSpPr>
          <p:spPr>
            <a:xfrm>
              <a:off x="4631212" y="5432669"/>
              <a:ext cx="492301" cy="495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BA9981B4-DF8E-484F-AD8F-57CEEA1C7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8811" y="5223755"/>
              <a:ext cx="665086" cy="665086"/>
            </a:xfrm>
            <a:prstGeom prst="rect">
              <a:avLst/>
            </a:prstGeom>
          </p:spPr>
        </p:pic>
        <p:pic>
          <p:nvPicPr>
            <p:cNvPr id="41" name="Picture 4" descr="Nova School of Business and Economics">
              <a:extLst>
                <a:ext uri="{FF2B5EF4-FFF2-40B4-BE49-F238E27FC236}">
                  <a16:creationId xmlns:a16="http://schemas.microsoft.com/office/drawing/2014/main" id="{69AD882D-6B23-42E6-9DC7-1EF280A13C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t="10116" r="7007" b="10161"/>
            <a:stretch/>
          </p:blipFill>
          <p:spPr bwMode="auto">
            <a:xfrm>
              <a:off x="3226894" y="1562217"/>
              <a:ext cx="935534" cy="47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ack to homepage">
              <a:extLst>
                <a:ext uri="{FF2B5EF4-FFF2-40B4-BE49-F238E27FC236}">
                  <a16:creationId xmlns:a16="http://schemas.microsoft.com/office/drawing/2014/main" id="{C1F72F32-137F-44CD-A53D-1E3FAD611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149" y="1637219"/>
              <a:ext cx="1005443" cy="31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E21FCCA7-54BE-4251-8E54-869D61D0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13596" y="1378087"/>
              <a:ext cx="759524" cy="759524"/>
            </a:xfrm>
            <a:prstGeom prst="rect">
              <a:avLst/>
            </a:prstGeom>
          </p:spPr>
        </p:pic>
        <p:pic>
          <p:nvPicPr>
            <p:cNvPr id="1032" name="Picture 8" descr="Ecclesia para Android - APK Baixar">
              <a:extLst>
                <a:ext uri="{FF2B5EF4-FFF2-40B4-BE49-F238E27FC236}">
                  <a16:creationId xmlns:a16="http://schemas.microsoft.com/office/drawing/2014/main" id="{043F7B83-A93A-414D-AD5F-2E5E9D830A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9" t="35458" r="17227" b="34556"/>
            <a:stretch/>
          </p:blipFill>
          <p:spPr bwMode="auto">
            <a:xfrm>
              <a:off x="6635273" y="1529594"/>
              <a:ext cx="759525" cy="47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78FEB82A-930C-45EF-90E5-64402DF9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91598" y="1211290"/>
              <a:ext cx="1333500" cy="952500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013F4EB5-62EB-4728-8B2A-D5FD23BE6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096023" y="2425896"/>
              <a:ext cx="720225" cy="632481"/>
            </a:xfrm>
            <a:prstGeom prst="rect">
              <a:avLst/>
            </a:prstGeom>
          </p:spPr>
        </p:pic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48EF4C45-8C6A-4C5F-88A0-BF434E31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22088" y="2434186"/>
              <a:ext cx="942413" cy="675396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D31F03B8-5871-424D-86EC-2A2BF16C7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53180" y="3388056"/>
              <a:ext cx="1322881" cy="801078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E7754F9A-3C97-4216-B06E-5925E5B0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23248" y="3345427"/>
              <a:ext cx="899894" cy="899894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C55FE297-F274-498F-9BFC-ABA43DDA5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t="26243" b="31684"/>
            <a:stretch/>
          </p:blipFill>
          <p:spPr>
            <a:xfrm>
              <a:off x="7968860" y="3464451"/>
              <a:ext cx="1442922" cy="607082"/>
            </a:xfrm>
            <a:prstGeom prst="rect">
              <a:avLst/>
            </a:prstGeom>
          </p:spPr>
        </p:pic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047972B7-C34A-4E51-B9F7-6022DC169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28" t="62180" r="62561" b="6891"/>
            <a:stretch/>
          </p:blipFill>
          <p:spPr>
            <a:xfrm>
              <a:off x="4911979" y="4409901"/>
              <a:ext cx="1232612" cy="640670"/>
            </a:xfrm>
            <a:prstGeom prst="rect">
              <a:avLst/>
            </a:prstGeom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34AC58FB-1D0D-47FC-A14D-E1E56933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87327" y="1387347"/>
              <a:ext cx="841680" cy="729922"/>
            </a:xfrm>
            <a:prstGeom prst="rect">
              <a:avLst/>
            </a:prstGeom>
          </p:spPr>
        </p:pic>
        <p:pic>
          <p:nvPicPr>
            <p:cNvPr id="1025" name="Imagem 1024">
              <a:extLst>
                <a:ext uri="{FF2B5EF4-FFF2-40B4-BE49-F238E27FC236}">
                  <a16:creationId xmlns:a16="http://schemas.microsoft.com/office/drawing/2014/main" id="{3138EC8F-3FC7-4900-843F-135BB27E4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08766" y="1632725"/>
              <a:ext cx="1027408" cy="363638"/>
            </a:xfrm>
            <a:prstGeom prst="rect">
              <a:avLst/>
            </a:prstGeom>
          </p:spPr>
        </p:pic>
        <p:pic>
          <p:nvPicPr>
            <p:cNvPr id="70" name="Imagem 69">
              <a:extLst>
                <a:ext uri="{FF2B5EF4-FFF2-40B4-BE49-F238E27FC236}">
                  <a16:creationId xmlns:a16="http://schemas.microsoft.com/office/drawing/2014/main" id="{A77AE8AF-8A76-4213-8AAA-88096862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59096" y="4575000"/>
              <a:ext cx="1027408" cy="363638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5FCFEAD3-4C69-496F-8EDC-C1973DC7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119621" y="5109842"/>
              <a:ext cx="817892" cy="817892"/>
            </a:xfrm>
            <a:prstGeom prst="rect">
              <a:avLst/>
            </a:prstGeom>
          </p:spPr>
        </p:pic>
        <p:cxnSp>
          <p:nvCxnSpPr>
            <p:cNvPr id="46" name="Conexão reta 45">
              <a:extLst>
                <a:ext uri="{FF2B5EF4-FFF2-40B4-BE49-F238E27FC236}">
                  <a16:creationId xmlns:a16="http://schemas.microsoft.com/office/drawing/2014/main" id="{AD27576F-8E13-4674-923E-FBB909ECF3D2}"/>
                </a:ext>
              </a:extLst>
            </p:cNvPr>
            <p:cNvCxnSpPr/>
            <p:nvPr/>
          </p:nvCxnSpPr>
          <p:spPr>
            <a:xfrm flipV="1">
              <a:off x="438909" y="3224212"/>
              <a:ext cx="11107023" cy="382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xão reta 48">
              <a:extLst>
                <a:ext uri="{FF2B5EF4-FFF2-40B4-BE49-F238E27FC236}">
                  <a16:creationId xmlns:a16="http://schemas.microsoft.com/office/drawing/2014/main" id="{B008CA9C-EBA5-4720-9B1C-46CBB987B0EB}"/>
                </a:ext>
              </a:extLst>
            </p:cNvPr>
            <p:cNvCxnSpPr/>
            <p:nvPr/>
          </p:nvCxnSpPr>
          <p:spPr>
            <a:xfrm flipV="1">
              <a:off x="438907" y="4110788"/>
              <a:ext cx="11107023" cy="382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055FD0C9-5AFA-4D0A-88CD-79D8BB932DF5}"/>
                </a:ext>
              </a:extLst>
            </p:cNvPr>
            <p:cNvCxnSpPr/>
            <p:nvPr/>
          </p:nvCxnSpPr>
          <p:spPr>
            <a:xfrm flipV="1">
              <a:off x="427656" y="5039662"/>
              <a:ext cx="11107023" cy="382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B7088352-D5DC-44C7-AC0D-D6EB98ACE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83626" y="2288119"/>
              <a:ext cx="817892" cy="817892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1ED7CE8A-093C-4721-BF9B-92B2B730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695470" y="2251997"/>
              <a:ext cx="1683612" cy="947031"/>
            </a:xfrm>
            <a:prstGeom prst="rect">
              <a:avLst/>
            </a:prstGeom>
          </p:spPr>
        </p:pic>
        <p:pic>
          <p:nvPicPr>
            <p:cNvPr id="55" name="Google Shape;1090;p25">
              <a:extLst>
                <a:ext uri="{FF2B5EF4-FFF2-40B4-BE49-F238E27FC236}">
                  <a16:creationId xmlns:a16="http://schemas.microsoft.com/office/drawing/2014/main" id="{2CC0B445-1D21-49FD-8B13-7C7D8C980F88}"/>
                </a:ext>
              </a:extLst>
            </p:cNvPr>
            <p:cNvPicPr preferRelativeResize="0"/>
            <p:nvPr/>
          </p:nvPicPr>
          <p:blipFill rotWithShape="1">
            <a:blip r:embed="rId26">
              <a:alphaModFix/>
            </a:blip>
            <a:srcRect l="57611" r="27856" b="69637"/>
            <a:stretch/>
          </p:blipFill>
          <p:spPr>
            <a:xfrm>
              <a:off x="8338189" y="2314708"/>
              <a:ext cx="660045" cy="822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9BBA828A-9398-4CA6-9DDE-6F6E4E95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97296" y="2425896"/>
              <a:ext cx="660045" cy="532986"/>
            </a:xfrm>
            <a:prstGeom prst="rect">
              <a:avLst/>
            </a:prstGeom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42E45F26-24D2-4937-8285-3C997E555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/>
            <a:srcRect t="6245"/>
            <a:stretch/>
          </p:blipFill>
          <p:spPr>
            <a:xfrm>
              <a:off x="236006" y="1211290"/>
              <a:ext cx="12033869" cy="518949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A4BC8AF-DCFC-4851-85AD-301D3F51E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569453" y="5238783"/>
              <a:ext cx="2275331" cy="950584"/>
            </a:xfrm>
            <a:prstGeom prst="rect">
              <a:avLst/>
            </a:prstGeom>
          </p:spPr>
        </p:pic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1021193C-C42B-480E-A809-194B05C16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10386" y="6103187"/>
              <a:ext cx="726589" cy="725653"/>
            </a:xfrm>
            <a:prstGeom prst="ellipse">
              <a:avLst/>
            </a:prstGeom>
          </p:spPr>
        </p:pic>
        <p:cxnSp>
          <p:nvCxnSpPr>
            <p:cNvPr id="5" name="Conexão reta 4">
              <a:extLst>
                <a:ext uri="{FF2B5EF4-FFF2-40B4-BE49-F238E27FC236}">
                  <a16:creationId xmlns:a16="http://schemas.microsoft.com/office/drawing/2014/main" id="{158BAD2C-2E94-4EE5-89EE-FB59D97764C1}"/>
                </a:ext>
              </a:extLst>
            </p:cNvPr>
            <p:cNvCxnSpPr/>
            <p:nvPr/>
          </p:nvCxnSpPr>
          <p:spPr>
            <a:xfrm>
              <a:off x="593046" y="6049397"/>
              <a:ext cx="112672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DEAA4C0-8EA0-42A1-84B7-EAB12AE6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063859" y="6162944"/>
              <a:ext cx="9921733" cy="649611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1635DE2-4378-4A65-BC61-D5671646AD9A}"/>
                </a:ext>
              </a:extLst>
            </p:cNvPr>
            <p:cNvSpPr/>
            <p:nvPr/>
          </p:nvSpPr>
          <p:spPr>
            <a:xfrm>
              <a:off x="236006" y="1285187"/>
              <a:ext cx="1827853" cy="923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0" name="Google Shape;1337;p41">
              <a:extLst>
                <a:ext uri="{FF2B5EF4-FFF2-40B4-BE49-F238E27FC236}">
                  <a16:creationId xmlns:a16="http://schemas.microsoft.com/office/drawing/2014/main" id="{89BE2A11-2F9B-41E9-8205-88C246A35F3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6757" t="66905" r="-15097"/>
            <a:stretch/>
          </p:blipFill>
          <p:spPr>
            <a:xfrm>
              <a:off x="424245" y="1287937"/>
              <a:ext cx="1744573" cy="9233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1139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993B8C4-6251-4C76-94A9-46C9FC908D18}"/>
              </a:ext>
            </a:extLst>
          </p:cNvPr>
          <p:cNvSpPr/>
          <p:nvPr/>
        </p:nvSpPr>
        <p:spPr>
          <a:xfrm>
            <a:off x="6335819" y="2704668"/>
            <a:ext cx="2125623" cy="12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Google Shape;908;p13">
            <a:extLst>
              <a:ext uri="{FF2B5EF4-FFF2-40B4-BE49-F238E27FC236}">
                <a16:creationId xmlns:a16="http://schemas.microsoft.com/office/drawing/2014/main" id="{34DC9F9F-E359-49BA-B5F1-7773D4879E5E}"/>
              </a:ext>
            </a:extLst>
          </p:cNvPr>
          <p:cNvSpPr txBox="1"/>
          <p:nvPr/>
        </p:nvSpPr>
        <p:spPr>
          <a:xfrm>
            <a:off x="584479" y="608392"/>
            <a:ext cx="1161916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pt-PT" sz="2000" b="1" dirty="0">
                <a:solidFill>
                  <a:srgbClr val="0070C0"/>
                </a:solidFill>
              </a:rPr>
              <a:t>Patrocinadores alinhados na missão</a:t>
            </a:r>
            <a:endParaRPr lang="pt-PT" sz="2000" dirty="0">
              <a:solidFill>
                <a:srgbClr val="0070C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1B82FF-8DC6-45D9-9516-FD2618B0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2" y="1363417"/>
            <a:ext cx="1588956" cy="11296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0B95AC-9061-4758-A8F4-00A4352DC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33" r="20325" b="13680"/>
          <a:stretch/>
        </p:blipFill>
        <p:spPr>
          <a:xfrm>
            <a:off x="2918869" y="1119185"/>
            <a:ext cx="1293679" cy="14893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FD26DAC-1159-4009-BC16-957FFC265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58" y="1433459"/>
            <a:ext cx="1073527" cy="8668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CFCA975-3385-4BA0-A1F2-D88AB1AAA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349" y="1369123"/>
            <a:ext cx="1185578" cy="11855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E1C916-07E9-4688-9B57-1215B2552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1591" y="4572285"/>
            <a:ext cx="1701119" cy="61247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B29E727-45F5-4B7A-A502-5D4719005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560" y="1733470"/>
            <a:ext cx="2125623" cy="47795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9876D21-7681-4AAD-8743-6F715D8C5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04" y="2642038"/>
            <a:ext cx="2502891" cy="1407876"/>
          </a:xfrm>
          <a:prstGeom prst="rect">
            <a:avLst/>
          </a:prstGeom>
        </p:spPr>
      </p:pic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874B1060-EE8A-4A3D-A272-49BEF5DD38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0845" y="2960791"/>
            <a:ext cx="1608491" cy="8042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7C70EE6-D739-48BE-9E99-AE8632D1C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6322" y="2554701"/>
            <a:ext cx="1472623" cy="147262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3018012-7591-41B4-BABE-C57C9EE4B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7614" y="4512639"/>
            <a:ext cx="1884389" cy="65186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EC0A6C12-694D-4BC4-8580-95FA6DFF75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4891" y="4398217"/>
            <a:ext cx="1552575" cy="970359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45A5AFCC-FD57-4DD8-89C7-E2A4645314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17002" y="2871507"/>
            <a:ext cx="842670" cy="84267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427C6F70-79FA-4E10-8519-A733BE3AD5E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5179" b="25560"/>
          <a:stretch/>
        </p:blipFill>
        <p:spPr>
          <a:xfrm>
            <a:off x="8107466" y="4313082"/>
            <a:ext cx="2161626" cy="1064837"/>
          </a:xfrm>
          <a:prstGeom prst="rect">
            <a:avLst/>
          </a:prstGeom>
        </p:spPr>
      </p:pic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6DB96E04-E212-4D8F-8BD8-D725C68E1927}"/>
              </a:ext>
            </a:extLst>
          </p:cNvPr>
          <p:cNvCxnSpPr>
            <a:cxnSpLocks/>
          </p:cNvCxnSpPr>
          <p:nvPr/>
        </p:nvCxnSpPr>
        <p:spPr>
          <a:xfrm>
            <a:off x="1482230" y="4147745"/>
            <a:ext cx="98236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C8D020C1-CA02-401C-B5C6-88E73C063B95}"/>
              </a:ext>
            </a:extLst>
          </p:cNvPr>
          <p:cNvCxnSpPr/>
          <p:nvPr/>
        </p:nvCxnSpPr>
        <p:spPr>
          <a:xfrm>
            <a:off x="1352269" y="5464097"/>
            <a:ext cx="9953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3B715B3D-2144-4F17-A812-41CB8D490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9740" y="5689321"/>
            <a:ext cx="1233775" cy="7592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1198AFA-08C1-45C3-95D8-749C765712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51383" y="5645175"/>
            <a:ext cx="1299648" cy="868164"/>
          </a:xfrm>
          <a:prstGeom prst="rect">
            <a:avLst/>
          </a:prstGeom>
        </p:spPr>
      </p:pic>
      <p:pic>
        <p:nvPicPr>
          <p:cNvPr id="26" name="Imagem 25" descr="Uma imagem com texto&#10;&#10;Descrição gerada automaticamente">
            <a:extLst>
              <a:ext uri="{FF2B5EF4-FFF2-40B4-BE49-F238E27FC236}">
                <a16:creationId xmlns:a16="http://schemas.microsoft.com/office/drawing/2014/main" id="{B8C516F7-8694-4972-BF24-6A3EDF2EB0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9521" y="5818356"/>
            <a:ext cx="1337038" cy="589004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2DA9E1-0DE3-4114-9A7D-933A4C373EC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4302"/>
          <a:stretch/>
        </p:blipFill>
        <p:spPr>
          <a:xfrm>
            <a:off x="7281255" y="5621996"/>
            <a:ext cx="1091465" cy="9353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40C111C-A627-4E0F-90FA-EDB622F02D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17745" y="5610892"/>
            <a:ext cx="841411" cy="751193"/>
          </a:xfrm>
          <a:prstGeom prst="rect">
            <a:avLst/>
          </a:prstGeom>
        </p:spPr>
      </p:pic>
      <p:pic>
        <p:nvPicPr>
          <p:cNvPr id="1026" name="Picture 2" descr="Grupo Your - Home | Facebook">
            <a:extLst>
              <a:ext uri="{FF2B5EF4-FFF2-40B4-BE49-F238E27FC236}">
                <a16:creationId xmlns:a16="http://schemas.microsoft.com/office/drawing/2014/main" id="{E6D8F36F-6F53-4D6A-BEF4-D5EE4A76E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9" b="16077"/>
          <a:stretch/>
        </p:blipFill>
        <p:spPr bwMode="auto">
          <a:xfrm>
            <a:off x="6744378" y="2994755"/>
            <a:ext cx="1675618" cy="8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ória do Grupo - Site da José de Mello, SGPS, SA">
            <a:extLst>
              <a:ext uri="{FF2B5EF4-FFF2-40B4-BE49-F238E27FC236}">
                <a16:creationId xmlns:a16="http://schemas.microsoft.com/office/drawing/2014/main" id="{8BEF0BF8-E172-4E06-98A1-7FEEF7E9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87" y="1418175"/>
            <a:ext cx="1472167" cy="10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dação Gaudium Magnum - Maria and João Cortez de Lobão | Site Oficial">
            <a:extLst>
              <a:ext uri="{FF2B5EF4-FFF2-40B4-BE49-F238E27FC236}">
                <a16:creationId xmlns:a16="http://schemas.microsoft.com/office/drawing/2014/main" id="{5BA0EF55-AFC0-4C23-887F-E8499EC1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32" y="2999987"/>
            <a:ext cx="2023433" cy="7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0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89631A1-6A64-4063-B5A8-3233BE2C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97092157-74DD-4AD2-8B03-2EBBAEEF5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pPr>
                <a:defRPr/>
              </a:pPr>
              <a:t>13</a:t>
            </a:fld>
            <a:endParaRPr lang="en-US" alt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47E90D8-6532-4987-90D4-B9DFF77DA3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800" y="952501"/>
            <a:ext cx="10274300" cy="512445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Processo de aprovação Relatório e contas ACEGE 2021</a:t>
            </a:r>
            <a:br>
              <a:rPr lang="pt-PT" sz="1400" b="1" i="1" dirty="0">
                <a:solidFill>
                  <a:schemeClr val="tx2"/>
                </a:solidFill>
              </a:rPr>
            </a:br>
            <a:br>
              <a:rPr lang="pt-PT" sz="1400" b="1" i="1" dirty="0">
                <a:solidFill>
                  <a:schemeClr val="tx2"/>
                </a:solidFill>
              </a:rPr>
            </a:br>
            <a:br>
              <a:rPr lang="pt-PT" sz="1400" b="1" i="1" dirty="0">
                <a:solidFill>
                  <a:schemeClr val="tx2"/>
                </a:solidFill>
              </a:rPr>
            </a:br>
            <a:r>
              <a:rPr lang="pt-PT" altLang="pt-PT" sz="1400" dirty="0">
                <a:ea typeface="Calibri" panose="020F0502020204030204" pitchFamily="34" charset="0"/>
              </a:rPr>
              <a:t>	14 janeiro. 	 Apresentação inicial das contas relativas a 2021</a:t>
            </a:r>
            <a:br>
              <a:rPr lang="pt-PT" altLang="pt-PT" sz="1400" dirty="0">
                <a:ea typeface="Calibri" panose="020F0502020204030204" pitchFamily="34" charset="0"/>
              </a:rPr>
            </a:b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	 Parecer positivo do pelouro financeiro sobre as contas de 2021 e orçamento de 2022</a:t>
            </a:r>
            <a:br>
              <a:rPr lang="pt-PT" altLang="pt-PT" sz="1400" dirty="0">
                <a:ea typeface="Calibri" panose="020F0502020204030204" pitchFamily="34" charset="0"/>
              </a:rPr>
            </a:b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11 fevereiro. Parecer positivo da Direcção Executiva e autorização para início auditoria</a:t>
            </a: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 </a:t>
            </a: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  	  Auditoria finalizada pelo ROC</a:t>
            </a:r>
            <a:br>
              <a:rPr lang="pt-PT" altLang="pt-PT" sz="1400" dirty="0">
                <a:ea typeface="Calibri" panose="020F0502020204030204" pitchFamily="34" charset="0"/>
              </a:rPr>
            </a:b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. 25 março	 Reunião Direcção Nacional com ROC para aprovação contas e relatório de gestão e envio Cons. Fiscal</a:t>
            </a: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 </a:t>
            </a: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. 6  abril	 Reunião Conselho Fiscal para parecer sobre as contas e orçamento</a:t>
            </a:r>
            <a:br>
              <a:rPr lang="pt-PT" altLang="pt-PT" sz="1400" dirty="0">
                <a:ea typeface="Calibri" panose="020F0502020204030204" pitchFamily="34" charset="0"/>
              </a:rPr>
            </a:br>
            <a:br>
              <a:rPr lang="pt-PT" altLang="pt-PT" sz="1400" dirty="0">
                <a:ea typeface="Calibri" panose="020F0502020204030204" pitchFamily="34" charset="0"/>
              </a:rPr>
            </a:br>
            <a:r>
              <a:rPr lang="pt-PT" altLang="pt-PT" sz="1400" dirty="0">
                <a:ea typeface="Calibri" panose="020F0502020204030204" pitchFamily="34" charset="0"/>
              </a:rPr>
              <a:t>	.  27 abril	 Assembleia Geral para aprovação Contas 2021 e Orçamento 2022</a:t>
            </a:r>
            <a:br>
              <a:rPr lang="pt-PT" altLang="pt-PT" sz="1100" dirty="0">
                <a:ea typeface="Calibri" panose="020F0502020204030204" pitchFamily="34" charset="0"/>
              </a:rPr>
            </a:br>
            <a:r>
              <a:rPr lang="pt-PT" sz="1100" dirty="0"/>
              <a:t>		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41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 hidden="1">
            <a:extLst>
              <a:ext uri="{FF2B5EF4-FFF2-40B4-BE49-F238E27FC236}">
                <a16:creationId xmlns:a16="http://schemas.microsoft.com/office/drawing/2014/main" id="{F36816EB-C65D-4B74-BFD8-5473F66BB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pPr>
                <a:spcAft>
                  <a:spcPts val="600"/>
                </a:spcAft>
                <a:defRPr/>
              </a:pPr>
              <a:t>14</a:t>
            </a:fld>
            <a:endParaRPr lang="en-US" altLang="pt-PT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024907F-9B61-4F35-8566-34B2817FBC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700" y="647700"/>
            <a:ext cx="4762500" cy="5902325"/>
          </a:xfrm>
        </p:spPr>
        <p:txBody>
          <a:bodyPr/>
          <a:lstStyle/>
          <a:p>
            <a:pPr algn="l"/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Apontamentos Contas 2021</a:t>
            </a:r>
            <a:br>
              <a:rPr lang="pt-PT" sz="1400" b="1" i="1" dirty="0"/>
            </a:br>
            <a:br>
              <a:rPr lang="pt-PT" sz="1400" b="1" i="1" dirty="0"/>
            </a:br>
            <a:r>
              <a:rPr lang="pt-PT" sz="1400" b="1" dirty="0">
                <a:solidFill>
                  <a:schemeClr val="accent1">
                    <a:lumMod val="75000"/>
                  </a:schemeClr>
                </a:solidFill>
              </a:rPr>
              <a:t>1. Resultado do ano é positivo em 34.060€. </a:t>
            </a:r>
            <a:br>
              <a:rPr lang="pt-PT" sz="1400" dirty="0"/>
            </a:br>
            <a:r>
              <a:rPr lang="pt-PT" sz="1400" dirty="0"/>
              <a:t>Um valor conseguido graças a uma gestão muito rigorosa e à colaboração </a:t>
            </a:r>
            <a:r>
              <a:rPr lang="pt-PT" sz="1400" dirty="0" err="1"/>
              <a:t>activa</a:t>
            </a:r>
            <a:r>
              <a:rPr lang="pt-PT" sz="1400" dirty="0"/>
              <a:t> dos voluntários que asseguram a condução de </a:t>
            </a:r>
            <a:r>
              <a:rPr lang="pt-PT" sz="1400" dirty="0" err="1"/>
              <a:t>projectos</a:t>
            </a:r>
            <a:r>
              <a:rPr lang="pt-PT" sz="1400" dirty="0"/>
              <a:t> (EFR; CPP e semáforo), e dos parceiros que fornecem serviços pro-bono (sede, apoio jurídico entre outros).</a:t>
            </a:r>
            <a:br>
              <a:rPr lang="pt-PT" sz="1400" dirty="0"/>
            </a:br>
            <a:br>
              <a:rPr lang="pt-PT" sz="1400" dirty="0"/>
            </a:br>
            <a:r>
              <a:rPr lang="pt-PT" sz="1400" b="1" dirty="0">
                <a:solidFill>
                  <a:schemeClr val="accent1">
                    <a:lumMod val="75000"/>
                  </a:schemeClr>
                </a:solidFill>
              </a:rPr>
              <a:t>2. Destaque para o aumento da sustentabilidade da ACEGE</a:t>
            </a:r>
            <a:r>
              <a:rPr lang="pt-PT" sz="1400" dirty="0"/>
              <a:t>, com a crescimento para 60% da cobertura das quotas sobre a despesa corrente (geral e pessoal) fixando-se no </a:t>
            </a:r>
            <a:r>
              <a:rPr lang="pt-PT" sz="1400" dirty="0" err="1"/>
              <a:t>objectivo</a:t>
            </a:r>
            <a:r>
              <a:rPr lang="pt-PT" sz="1400" dirty="0"/>
              <a:t> do mandato de 60%;</a:t>
            </a:r>
            <a:br>
              <a:rPr lang="pt-PT" sz="1400" dirty="0"/>
            </a:br>
            <a:br>
              <a:rPr lang="pt-PT" sz="1400" dirty="0"/>
            </a:br>
            <a:r>
              <a:rPr lang="pt-PT" sz="1400" b="1" dirty="0">
                <a:solidFill>
                  <a:schemeClr val="accent1">
                    <a:lumMod val="75000"/>
                  </a:schemeClr>
                </a:solidFill>
              </a:rPr>
              <a:t>3. Cumprimento escrupuloso de todos os prazos de pagamentos </a:t>
            </a:r>
            <a:r>
              <a:rPr lang="pt-PT" sz="1400" dirty="0"/>
              <a:t>acordados com os fornecedores;</a:t>
            </a:r>
            <a:br>
              <a:rPr lang="pt-PT" sz="1400" dirty="0"/>
            </a:br>
            <a:br>
              <a:rPr lang="pt-PT" sz="1400" dirty="0"/>
            </a:br>
            <a:r>
              <a:rPr lang="pt-PT" sz="1400" b="1" dirty="0">
                <a:solidFill>
                  <a:schemeClr val="accent1">
                    <a:lumMod val="75000"/>
                  </a:schemeClr>
                </a:solidFill>
              </a:rPr>
              <a:t>4. Maior valor de quotas de associados </a:t>
            </a:r>
            <a:r>
              <a:rPr lang="pt-PT" sz="1400" dirty="0"/>
              <a:t>angariado num ano, desde o início da ACEGE, 86.345€, embora abaixo do </a:t>
            </a:r>
            <a:r>
              <a:rPr lang="pt-PT" sz="1400" dirty="0" err="1"/>
              <a:t>objectivo</a:t>
            </a:r>
            <a:r>
              <a:rPr lang="pt-PT" sz="1400" dirty="0"/>
              <a:t> do ano de 90.000€;</a:t>
            </a:r>
            <a:br>
              <a:rPr lang="pt-PT" sz="1400" dirty="0"/>
            </a:br>
            <a:br>
              <a:rPr lang="pt-PT" sz="1400" dirty="0"/>
            </a:br>
            <a:r>
              <a:rPr lang="pt-PT" sz="1400" b="1" dirty="0">
                <a:solidFill>
                  <a:schemeClr val="accent1">
                    <a:lumMod val="75000"/>
                  </a:schemeClr>
                </a:solidFill>
              </a:rPr>
              <a:t>5. Manutenção e alinhamento com todos os patrocinadores </a:t>
            </a:r>
            <a:r>
              <a:rPr lang="pt-PT" sz="1400" dirty="0"/>
              <a:t>principais da ACEGE e entrada de um novo patrocinador.</a:t>
            </a:r>
            <a:br>
              <a:rPr lang="pt-PT" sz="1400" dirty="0"/>
            </a:br>
            <a:br>
              <a:rPr lang="pt-PT" sz="1400" dirty="0"/>
            </a:br>
            <a:r>
              <a:rPr lang="pt-PT" sz="1400" dirty="0"/>
              <a:t>6. Nos </a:t>
            </a:r>
            <a:r>
              <a:rPr lang="pt-PT" sz="1400" dirty="0" err="1"/>
              <a:t>projectos</a:t>
            </a:r>
            <a:r>
              <a:rPr lang="pt-PT" sz="1400" dirty="0"/>
              <a:t> potencial de crescimento sustentado das receitas da EFR e do Compromisso Pagamento Pontual, e maiores dificuldades no financiamento do VER.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643BBB-6821-417B-8D42-E16B2EF1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19"/>
          <a:stretch/>
        </p:blipFill>
        <p:spPr>
          <a:xfrm>
            <a:off x="5384182" y="5060654"/>
            <a:ext cx="4919104" cy="14157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E84A504-25C1-48FA-AD23-6497763F9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82" y="1258478"/>
            <a:ext cx="6175073" cy="35540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9C2640-6977-4A9E-8A07-EA37A8D13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177" y="1280406"/>
            <a:ext cx="2077848" cy="1539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FA4A556-A389-4E11-9A27-D4244365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182" y="1521348"/>
            <a:ext cx="2077848" cy="1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E990BAB6-1B01-47D3-8D35-93009BFFE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pPr>
                <a:defRPr/>
              </a:pPr>
              <a:t>15</a:t>
            </a:fld>
            <a:endParaRPr lang="en-US" alt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380B8D-1E39-4893-9D8E-F9B892C8AE0A}"/>
              </a:ext>
            </a:extLst>
          </p:cNvPr>
          <p:cNvSpPr txBox="1"/>
          <p:nvPr/>
        </p:nvSpPr>
        <p:spPr>
          <a:xfrm>
            <a:off x="655174" y="684216"/>
            <a:ext cx="609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Contributos Programas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0F2A6A-A4E3-448D-BFE5-A85CA703F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6000" contrast="12000"/>
                    </a14:imgEffect>
                  </a14:imgLayer>
                </a14:imgProps>
              </a:ext>
            </a:extLst>
          </a:blip>
          <a:srcRect l="3284" t="7937"/>
          <a:stretch/>
        </p:blipFill>
        <p:spPr>
          <a:xfrm>
            <a:off x="1562100" y="1570260"/>
            <a:ext cx="9061501" cy="4410280"/>
          </a:xfrm>
          <a:prstGeom prst="rect">
            <a:avLst/>
          </a:prstGeom>
          <a:effectLst>
            <a:glow rad="381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525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D0EB6DF-C6B5-4A56-A6C2-18F27D7F9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77767" y="6043614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t>16</a:t>
            </a:fld>
            <a:endParaRPr lang="en-US" alt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1713A73-8AE7-4BF8-8767-2E87FB310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4600" y="4556125"/>
            <a:ext cx="5867400" cy="1666875"/>
          </a:xfrm>
        </p:spPr>
        <p:txBody>
          <a:bodyPr/>
          <a:lstStyle/>
          <a:p>
            <a:pPr algn="l"/>
            <a:r>
              <a:rPr lang="pt-PT" sz="1200" b="1" dirty="0"/>
              <a:t>Nota Balanço</a:t>
            </a:r>
            <a:br>
              <a:rPr lang="pt-PT" sz="1200" dirty="0"/>
            </a:br>
            <a:r>
              <a:rPr lang="pt-PT" sz="1200" dirty="0"/>
              <a:t>A suspensão da </a:t>
            </a:r>
            <a:r>
              <a:rPr lang="pt-PT" sz="1200" dirty="0" err="1"/>
              <a:t>actividade</a:t>
            </a:r>
            <a:r>
              <a:rPr lang="pt-PT" sz="1200" dirty="0"/>
              <a:t> da VER unipessoal, levou à decisão de regularizar valores pendentes de clientes e outros referentes a anos anteriores a 2015. Essa regularização levou a que fossem refletidos na rubrica resultados transitados, dando lugar à </a:t>
            </a:r>
            <a:r>
              <a:rPr lang="pt-PT" sz="1200" dirty="0" err="1"/>
              <a:t>reexpressão</a:t>
            </a:r>
            <a:r>
              <a:rPr lang="pt-PT" sz="1200" dirty="0"/>
              <a:t> das demonstrações financeiras da ACEGE. </a:t>
            </a:r>
            <a:br>
              <a:rPr lang="pt-PT" sz="1200" dirty="0"/>
            </a:br>
            <a:r>
              <a:rPr lang="pt-PT" sz="1200" dirty="0"/>
              <a:t>Por esse facto os resultados transitados da ACEGE em 2020 foram reduzidos em 25.072€, por contrapartida da rubrica investimentos financeiros (17.158€) e de outros passivos correntes (7.914€), não </a:t>
            </a:r>
            <a:r>
              <a:rPr lang="pt-PT" sz="1200" dirty="0" err="1"/>
              <a:t>afectando</a:t>
            </a:r>
            <a:r>
              <a:rPr lang="pt-PT" sz="1200" dirty="0"/>
              <a:t> os resultados de 2021.</a:t>
            </a:r>
            <a:br>
              <a:rPr lang="pt-PT" sz="1200" dirty="0"/>
            </a:br>
            <a:r>
              <a:rPr lang="pt-PT" sz="1200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5960B9-FF10-48D9-85F3-A6C8F18E61FC}"/>
              </a:ext>
            </a:extLst>
          </p:cNvPr>
          <p:cNvSpPr txBox="1"/>
          <p:nvPr/>
        </p:nvSpPr>
        <p:spPr>
          <a:xfrm>
            <a:off x="903780" y="486607"/>
            <a:ext cx="609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Balanço e Demonstração Resultados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37C966-B29F-4176-85C9-A8D4B0AC1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2"/>
          <a:stretch/>
        </p:blipFill>
        <p:spPr>
          <a:xfrm>
            <a:off x="869852" y="1127235"/>
            <a:ext cx="4685414" cy="51747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08A7F6-6894-4541-8293-1B37926C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89" y="1127235"/>
            <a:ext cx="5243837" cy="335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3"/>
          <p:cNvSpPr txBox="1"/>
          <p:nvPr/>
        </p:nvSpPr>
        <p:spPr>
          <a:xfrm>
            <a:off x="974604" y="930021"/>
            <a:ext cx="5938959" cy="7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Parecer Auditor Contas ACEGE 2021</a:t>
            </a:r>
          </a:p>
          <a:p>
            <a:pPr>
              <a:buSzPts val="2000"/>
            </a:pPr>
            <a:endParaRPr lang="pt-P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Fátima Amorim</a:t>
            </a:r>
          </a:p>
          <a:p>
            <a:pPr>
              <a:buSzPts val="2000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>
              <a:buSzPts val="2000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		Ana Isabel Silva </a:t>
            </a:r>
            <a:r>
              <a:rPr lang="pt-PT" sz="1100" dirty="0">
                <a:solidFill>
                  <a:schemeClr val="accent1">
                    <a:lumMod val="75000"/>
                  </a:schemeClr>
                </a:solidFill>
              </a:rPr>
              <a:t>(na reunião)</a:t>
            </a:r>
          </a:p>
          <a:p>
            <a:pPr>
              <a:buSzPts val="2000"/>
            </a:pPr>
            <a:b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P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716A82-5974-42E1-AC4A-B437E5B7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790" y="211568"/>
            <a:ext cx="8592884" cy="69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3"/>
          <p:cNvSpPr txBox="1"/>
          <p:nvPr/>
        </p:nvSpPr>
        <p:spPr>
          <a:xfrm>
            <a:off x="1124914" y="947387"/>
            <a:ext cx="5938959" cy="174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Parecer Conselho Fiscal Contas 2021</a:t>
            </a:r>
          </a:p>
          <a:p>
            <a:pPr>
              <a:buSzPts val="2000"/>
            </a:pPr>
            <a:endParaRPr lang="pt-P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ts val="2000"/>
            </a:pPr>
            <a:endParaRPr lang="pt-PT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Jaime </a:t>
            </a:r>
            <a:r>
              <a:rPr lang="pt-PT" sz="2000" b="1">
                <a:solidFill>
                  <a:schemeClr val="accent1">
                    <a:lumMod val="75000"/>
                  </a:schemeClr>
                </a:solidFill>
              </a:rPr>
              <a:t>Bastos -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Presidente</a:t>
            </a:r>
          </a:p>
          <a:p>
            <a:pPr>
              <a:lnSpc>
                <a:spcPct val="150000"/>
              </a:lnSpc>
              <a:buSzPts val="2000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		Sara do Ó</a:t>
            </a:r>
          </a:p>
          <a:p>
            <a:pPr>
              <a:lnSpc>
                <a:spcPct val="150000"/>
              </a:lnSpc>
              <a:buSzPts val="2000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		Nuno Moreira </a:t>
            </a:r>
            <a:b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19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9975" y="1370276"/>
            <a:ext cx="9622592" cy="390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Agenda Assembleia Geral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200" b="1" i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100" b="1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1. Apreciação e votação do Relatório e Contas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Apresentação relatório e contas pelo Presidente </a:t>
            </a:r>
            <a:r>
              <a:rPr lang="pt-PT" sz="1400" dirty="0" err="1"/>
              <a:t>Direcção</a:t>
            </a:r>
            <a:r>
              <a:rPr lang="pt-PT" sz="1400" dirty="0"/>
              <a:t> Nacional - João Pedro Tavares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Apreciação Conselho Fiscal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2. Apreciação e votação da proposta de aplicação dos resultados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3. Apreciação e votação do Plano de </a:t>
            </a:r>
            <a:r>
              <a:rPr lang="pt-PT" sz="1400" dirty="0" err="1"/>
              <a:t>actividades</a:t>
            </a:r>
            <a:r>
              <a:rPr lang="pt-PT" sz="1400" dirty="0"/>
              <a:t> e Orçamento para o exercício de 2022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4. Aprovação da mudança de sede social para a Av. Miguel Bombarda, nº4 - 7º, em Lisboa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5. Eleição dos membros dos Órgãos Sociais para o triénio 2022/2024</a:t>
            </a:r>
            <a:endParaRPr lang="pt-PT" altLang="pt-PT" sz="14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3918D-B3CE-41D5-8E3B-3F3193D8F7D6}"/>
              </a:ext>
            </a:extLst>
          </p:cNvPr>
          <p:cNvSpPr/>
          <p:nvPr/>
        </p:nvSpPr>
        <p:spPr>
          <a:xfrm flipV="1">
            <a:off x="1616906" y="3203170"/>
            <a:ext cx="7679493" cy="49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53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2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7408" y="1437440"/>
            <a:ext cx="9622592" cy="332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tx2"/>
                </a:solidFill>
              </a:rPr>
              <a:t>Agenda Assembleia Geral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100" b="1" i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050" b="1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Ponto 1. Apreciação e votação do Relatório e Contas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		. Apresentação relatório e contas pelo Presidente </a:t>
            </a:r>
            <a:r>
              <a:rPr lang="pt-PT" sz="1200" dirty="0" err="1"/>
              <a:t>Direcção</a:t>
            </a:r>
            <a:r>
              <a:rPr lang="pt-PT" sz="1200" dirty="0"/>
              <a:t> Nacional - João Pedro Tavares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		. Apreciação Conselho Fiscal pelo Presidente – Jaime Basto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Ponto 2. Apreciação e votação da proposta de aplicação dos resultados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Ponto 3. Apreciação e votação do Plano de </a:t>
            </a:r>
            <a:r>
              <a:rPr lang="pt-PT" sz="1200" dirty="0" err="1"/>
              <a:t>actividades</a:t>
            </a:r>
            <a:r>
              <a:rPr lang="pt-PT" sz="1200" dirty="0"/>
              <a:t> e Orçamento para o exercício de 2022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Ponto 4. Aprovação da mudança de sede social para a Av. Miguel Bombarda, nº4 - 7º, em Lisboa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200" dirty="0"/>
              <a:t>Ponto 5. Eleição dos membros dos Órgãos Sociais para o triénio 2022/2024</a:t>
            </a:r>
            <a:endParaRPr lang="pt-PT" altLang="pt-PT" sz="12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3918D-B3CE-41D5-8E3B-3F3193D8F7D6}"/>
              </a:ext>
            </a:extLst>
          </p:cNvPr>
          <p:cNvSpPr/>
          <p:nvPr/>
        </p:nvSpPr>
        <p:spPr>
          <a:xfrm>
            <a:off x="1807407" y="2110801"/>
            <a:ext cx="7253466" cy="939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7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3"/>
          <p:cNvSpPr txBox="1"/>
          <p:nvPr/>
        </p:nvSpPr>
        <p:spPr>
          <a:xfrm>
            <a:off x="157041" y="1144759"/>
            <a:ext cx="5938959" cy="174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br>
              <a:rPr lang="pt-PT" sz="2400" b="1" dirty="0">
                <a:solidFill>
                  <a:srgbClr val="0070C0"/>
                </a:solidFill>
              </a:rPr>
            </a:b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CA79D9-F27E-4ACB-B6A1-E80855792E48}"/>
              </a:ext>
            </a:extLst>
          </p:cNvPr>
          <p:cNvSpPr txBox="1"/>
          <p:nvPr/>
        </p:nvSpPr>
        <p:spPr>
          <a:xfrm>
            <a:off x="1679353" y="2436549"/>
            <a:ext cx="9303489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PT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ACEGE apurou no período de 2021 um resultado líquido positivo de </a:t>
            </a:r>
            <a:r>
              <a:rPr lang="pt-PT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pt-PT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.060€.</a:t>
            </a:r>
          </a:p>
          <a:p>
            <a:pPr algn="just">
              <a:lnSpc>
                <a:spcPct val="115000"/>
              </a:lnSpc>
            </a:pPr>
            <a:endParaRPr lang="pt-PT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PT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Tendo em atenção as disposições legais e estatutárias, a </a:t>
            </a:r>
            <a:r>
              <a:rPr lang="pt-PT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Direcção</a:t>
            </a:r>
            <a:r>
              <a:rPr lang="pt-PT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submete à Assembleia Geral a seguinte proposta de aplicação dos resultados:</a:t>
            </a:r>
            <a:endParaRPr lang="pt-P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pt-PT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t-PT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Resultados Transitados ………………………………34.060€</a:t>
            </a:r>
            <a:endParaRPr lang="pt-PT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7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21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9975" y="1370276"/>
            <a:ext cx="9622592" cy="390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Agenda Assembleia Geral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200" b="1" i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100" b="1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1. Apreciação e votação do Relatório e Contas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Apresentação relatório e contas pelo Presidente </a:t>
            </a:r>
            <a:r>
              <a:rPr lang="pt-PT" sz="1400" dirty="0" err="1"/>
              <a:t>Direcção</a:t>
            </a:r>
            <a:r>
              <a:rPr lang="pt-PT" sz="1400" dirty="0"/>
              <a:t> Nacional - João Pedro Tavares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Apreciação Conselho Fiscal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2. Apreciação e votação da proposta de aplicação dos resultados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3. Apreciação e votação do Plano de </a:t>
            </a:r>
            <a:r>
              <a:rPr lang="pt-PT" sz="1400" dirty="0" err="1"/>
              <a:t>actividades</a:t>
            </a:r>
            <a:r>
              <a:rPr lang="pt-PT" sz="1400" dirty="0"/>
              <a:t> e Orçamento para o exercício de 2022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4. Aprovação da mudança de sede social para a Av. Miguel Bombarda, nº4 - 7º, em Lisboa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5. Eleição dos membros dos Órgãos Sociais para o triénio 2022/2024</a:t>
            </a:r>
            <a:endParaRPr lang="pt-PT" altLang="pt-PT" sz="14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3918D-B3CE-41D5-8E3B-3F3193D8F7D6}"/>
              </a:ext>
            </a:extLst>
          </p:cNvPr>
          <p:cNvSpPr/>
          <p:nvPr/>
        </p:nvSpPr>
        <p:spPr>
          <a:xfrm>
            <a:off x="1616906" y="3695700"/>
            <a:ext cx="7679493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3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9452D8C-C9CE-4B22-A262-1EFEA7CF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F728242B-6CA3-454B-9F29-0C609F41F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pPr>
                <a:defRPr/>
              </a:pPr>
              <a:t>22</a:t>
            </a:fld>
            <a:endParaRPr lang="en-US" altLang="pt-PT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F939D181-0CE8-4A66-94EB-83D53B405921}"/>
              </a:ext>
            </a:extLst>
          </p:cNvPr>
          <p:cNvSpPr txBox="1">
            <a:spLocks/>
          </p:cNvSpPr>
          <p:nvPr/>
        </p:nvSpPr>
        <p:spPr bwMode="auto">
          <a:xfrm>
            <a:off x="832629" y="1018068"/>
            <a:ext cx="4425171" cy="551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Orçamento 2022</a:t>
            </a:r>
            <a:endParaRPr lang="pt-PT" sz="1600" b="1" dirty="0"/>
          </a:p>
          <a:p>
            <a:pPr lvl="0"/>
            <a:endParaRPr lang="pt-PT" sz="1400" dirty="0"/>
          </a:p>
          <a:p>
            <a:pPr lvl="0"/>
            <a:endParaRPr lang="pt-PT" sz="1400" dirty="0"/>
          </a:p>
          <a:p>
            <a:pPr lvl="0"/>
            <a:r>
              <a:rPr lang="pt-PT" sz="1400" dirty="0"/>
              <a:t>Para 2022 é proposto um orçamento de continuidade, positivo em  2.762€, mantendo os custos base dos últimos anos (sede, pessoal e avenças) e acompanhando a dinâmica dos diferentes programas;</a:t>
            </a:r>
          </a:p>
          <a:p>
            <a:pPr lvl="0"/>
            <a:endParaRPr lang="pt-PT" sz="1400" dirty="0"/>
          </a:p>
          <a:p>
            <a:pPr lvl="0"/>
            <a:r>
              <a:rPr lang="pt-PT" sz="1400" dirty="0"/>
              <a:t>O orçamento foi construindo sem assumir a apoio de voluntários e parceiros, mas valorizando todos os custos necessários à </a:t>
            </a:r>
            <a:r>
              <a:rPr lang="pt-PT" sz="1400" dirty="0" err="1"/>
              <a:t>acção</a:t>
            </a:r>
            <a:r>
              <a:rPr lang="pt-PT" sz="1400" dirty="0"/>
              <a:t> proposta;</a:t>
            </a:r>
          </a:p>
          <a:p>
            <a:pPr lvl="0"/>
            <a:endParaRPr lang="pt-PT" sz="1400" dirty="0"/>
          </a:p>
          <a:p>
            <a:pPr lvl="0"/>
            <a:r>
              <a:rPr lang="pt-PT" sz="1400" dirty="0"/>
              <a:t>O acréscimo de despesas – 158m€, são na sua maioria 124m€ devidas ao reinicio das </a:t>
            </a:r>
            <a:r>
              <a:rPr lang="pt-PT" sz="1400" dirty="0" err="1"/>
              <a:t>actividades</a:t>
            </a:r>
            <a:r>
              <a:rPr lang="pt-PT" sz="1400" dirty="0"/>
              <a:t> presenciais, especialmente o Congresso Nacional.</a:t>
            </a:r>
          </a:p>
          <a:p>
            <a:pPr lvl="0"/>
            <a:endParaRPr lang="pt-PT" sz="1400" dirty="0"/>
          </a:p>
          <a:p>
            <a:pPr lvl="0"/>
            <a:r>
              <a:rPr lang="pt-PT" sz="1400" dirty="0"/>
              <a:t>O principal risco do orçamento, é a realização do Congresso nacional que está orçamentado com saldo 0 e que tem custos na ordem dos 59m€ e as receitas  dependentes de inscrições e vendas de ingressos </a:t>
            </a:r>
            <a:r>
              <a:rPr lang="pt-PT" sz="1400" dirty="0" err="1"/>
              <a:t>corporate</a:t>
            </a:r>
            <a:r>
              <a:rPr lang="pt-PT" sz="1400" dirty="0"/>
              <a:t>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53A7B3-8E1F-4AE4-B815-ACFFC1FB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82" y="1820523"/>
            <a:ext cx="5686337" cy="37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082DCC9-4F80-4EE1-AF3A-2ED910E1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6D9AD48E-E4D8-4376-A02A-92C70EDB3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t>23</a:t>
            </a:fld>
            <a:endParaRPr lang="en-US" alt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9A3E03-6413-4C6D-AC63-B1CC2C82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9" y="885234"/>
            <a:ext cx="6979239" cy="55936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98B3EEB-4323-4868-A39D-4EB57473E974}"/>
              </a:ext>
            </a:extLst>
          </p:cNvPr>
          <p:cNvSpPr txBox="1"/>
          <p:nvPr/>
        </p:nvSpPr>
        <p:spPr>
          <a:xfrm>
            <a:off x="609600" y="6876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pt-PT" sz="1800" b="1" i="1" dirty="0">
                <a:solidFill>
                  <a:schemeClr val="accent1">
                    <a:lumMod val="75000"/>
                  </a:schemeClr>
                </a:solidFill>
              </a:rPr>
              <a:t>Orçamento 2022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107590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3"/>
          <p:cNvSpPr txBox="1"/>
          <p:nvPr/>
        </p:nvSpPr>
        <p:spPr>
          <a:xfrm>
            <a:off x="944441" y="899928"/>
            <a:ext cx="6459659" cy="174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Parecer Conselho Fiscal Orçamento 2022 </a:t>
            </a:r>
            <a:b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1C5AA4-37CF-49FC-BDB6-85AE6E824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76" t="1992" r="1680"/>
          <a:stretch/>
        </p:blipFill>
        <p:spPr>
          <a:xfrm>
            <a:off x="7747248" y="887228"/>
            <a:ext cx="4444752" cy="58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25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9975" y="1370276"/>
            <a:ext cx="9622592" cy="390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Agenda Assembleia Geral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200" b="1" i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100" b="1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1. Apreciação e votação do Relatório e Contas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Apresentação relatório e contas pelo Presidente </a:t>
            </a:r>
            <a:r>
              <a:rPr lang="pt-PT" sz="1400" dirty="0" err="1"/>
              <a:t>Direcção</a:t>
            </a:r>
            <a:r>
              <a:rPr lang="pt-PT" sz="1400" dirty="0"/>
              <a:t> Nacional - João Pedro Tavares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Apreciação Conselho Fiscal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2. Apreciação e votação da proposta de aplicação dos resultados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3. Apreciação e votação do Plano de </a:t>
            </a:r>
            <a:r>
              <a:rPr lang="pt-PT" sz="1400" dirty="0" err="1"/>
              <a:t>actividades</a:t>
            </a:r>
            <a:r>
              <a:rPr lang="pt-PT" sz="1400" dirty="0"/>
              <a:t> e Orçamento para o exercício de 2022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4. Aprovação da mudança de sede social para a Av. Miguel Bombarda, nº4 - 7º, em Lisboa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5. Eleição dos membros dos Órgãos Sociais para o triénio 2022/2024</a:t>
            </a:r>
            <a:endParaRPr lang="pt-PT" altLang="pt-PT" sz="14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3918D-B3CE-41D5-8E3B-3F3193D8F7D6}"/>
              </a:ext>
            </a:extLst>
          </p:cNvPr>
          <p:cNvSpPr/>
          <p:nvPr/>
        </p:nvSpPr>
        <p:spPr>
          <a:xfrm flipV="1">
            <a:off x="1616906" y="4216400"/>
            <a:ext cx="7844594" cy="58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3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26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1284" y="685800"/>
            <a:ext cx="9835816" cy="509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>
                <a:solidFill>
                  <a:schemeClr val="tx2"/>
                </a:solidFill>
              </a:rPr>
              <a:t>Ponto 4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Proposta de aprovação da mudança de sede social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b="1" i="1" dirty="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>
                <a:latin typeface="+mn-lt"/>
              </a:rPr>
              <a:t>A </a:t>
            </a:r>
            <a:r>
              <a:rPr lang="pt-PT" sz="1400" dirty="0" err="1">
                <a:latin typeface="+mn-lt"/>
              </a:rPr>
              <a:t>Direcção</a:t>
            </a:r>
            <a:r>
              <a:rPr lang="pt-PT" sz="1400" dirty="0">
                <a:latin typeface="+mn-lt"/>
              </a:rPr>
              <a:t> Nacional vem propor à Assembleia Geral a aprovação da mudança da sua sede social para a Av. Miguel Bombarda, nº4 - 7º, em Lisboa, graças à generosidade da Savills Portugal.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>
                <a:latin typeface="+mn-lt"/>
              </a:rPr>
              <a:t>A mudança de sede resultou da mudança de sede da COMPTA, para as instalações da FUTURE, com quem celebrou um acordo acionista e da impossibilidade de manter a cedência gratuita de instalações à ACEGE. 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>
              <a:solidFill>
                <a:srgbClr val="222222"/>
              </a:solidFill>
              <a:latin typeface="+mn-lt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 err="1">
                <a:solidFill>
                  <a:srgbClr val="222222"/>
                </a:solidFill>
                <a:latin typeface="+mn-lt"/>
              </a:rPr>
              <a:t>Actual</a:t>
            </a:r>
            <a:r>
              <a:rPr lang="pt-PT" sz="1400" dirty="0">
                <a:solidFill>
                  <a:srgbClr val="222222"/>
                </a:solidFill>
                <a:latin typeface="+mn-lt"/>
              </a:rPr>
              <a:t>: </a:t>
            </a:r>
            <a:r>
              <a:rPr lang="pt-PT" sz="1400" b="0" i="0" dirty="0">
                <a:solidFill>
                  <a:srgbClr val="222222"/>
                </a:solidFill>
                <a:effectLst/>
                <a:latin typeface="+mn-lt"/>
              </a:rPr>
              <a:t>Artigo 1 Estatutos nº3. 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i="0" dirty="0">
                <a:solidFill>
                  <a:srgbClr val="222222"/>
                </a:solidFill>
                <a:effectLst/>
                <a:latin typeface="+mn-lt"/>
              </a:rPr>
              <a:t>	Tem sede em Algés, na Av. José Gomes Ferreira, no 13 – 2º. 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i="0" dirty="0">
                <a:solidFill>
                  <a:srgbClr val="222222"/>
                </a:solidFill>
                <a:effectLst/>
                <a:latin typeface="+mn-lt"/>
              </a:rPr>
              <a:t>	Qualquer alteração da localização da sede implicará a alteração aos estatutos de acordo com a lei.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Redação Proposta</a:t>
            </a:r>
            <a:endParaRPr lang="pt-PT" sz="1400" dirty="0">
              <a:latin typeface="+mn-lt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i="0" dirty="0">
                <a:solidFill>
                  <a:srgbClr val="222222"/>
                </a:solidFill>
                <a:effectLst/>
                <a:latin typeface="+mn-lt"/>
              </a:rPr>
              <a:t>	Tem sede </a:t>
            </a:r>
            <a:r>
              <a:rPr lang="pt-PT" sz="1400" dirty="0">
                <a:solidFill>
                  <a:srgbClr val="222222"/>
                </a:solidFill>
                <a:latin typeface="+mn-lt"/>
              </a:rPr>
              <a:t>em Lisboa, na </a:t>
            </a:r>
            <a:r>
              <a:rPr lang="pt-PT" sz="1400" dirty="0">
                <a:latin typeface="+mn-lt"/>
              </a:rPr>
              <a:t>Av. Miguel Bombarda, nº4 - 7º .</a:t>
            </a:r>
            <a:endParaRPr lang="pt-PT" sz="1400" dirty="0">
              <a:solidFill>
                <a:srgbClr val="222222"/>
              </a:solidFill>
              <a:latin typeface="+mn-lt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0" i="0" dirty="0">
                <a:solidFill>
                  <a:srgbClr val="222222"/>
                </a:solidFill>
                <a:effectLst/>
                <a:latin typeface="+mn-lt"/>
              </a:rPr>
              <a:t>	Qualquer alteração da localização da sede implicará a alteração aos estatutos de acordo com a lei.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>
              <a:latin typeface="+mn-lt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324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Número do Diapositivo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EDE6B-187A-44C0-9ABE-FEF176EFEDF3}" type="slidenum">
              <a:rPr lang="en-US" altLang="pt-PT" sz="1200">
                <a:solidFill>
                  <a:srgbClr val="898989"/>
                </a:solidFill>
              </a:rPr>
              <a:t>27</a:t>
            </a:fld>
            <a:endParaRPr lang="en-US" altLang="pt-PT" sz="1200">
              <a:solidFill>
                <a:srgbClr val="89898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9975" y="1370276"/>
            <a:ext cx="9622592" cy="390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i="1" dirty="0">
                <a:solidFill>
                  <a:schemeClr val="tx2"/>
                </a:solidFill>
              </a:rPr>
              <a:t>Agenda Assembleia Geral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200" b="1" i="1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100" b="1" i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1. Apreciação e votação do Relatório e Contas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Apresentação relatório e contas pelo Presidente </a:t>
            </a:r>
            <a:r>
              <a:rPr lang="pt-PT" sz="1400" dirty="0" err="1"/>
              <a:t>Direcção</a:t>
            </a:r>
            <a:r>
              <a:rPr lang="pt-PT" sz="1400" dirty="0"/>
              <a:t> Nacional - João Pedro Tavares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		. Apreciação Conselho Fiscal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2. Apreciação e votação da proposta de aplicação dos resultados do exercício de 2021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3. Apreciação e votação do Plano de </a:t>
            </a:r>
            <a:r>
              <a:rPr lang="pt-PT" sz="1400" dirty="0" err="1"/>
              <a:t>actividades</a:t>
            </a:r>
            <a:r>
              <a:rPr lang="pt-PT" sz="1400" dirty="0"/>
              <a:t> e Orçamento para o exercício de 2022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4. Aprovação da mudança de sede social para a Av. Miguel Bombarda, nº4 - 7º, em Lisboa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endParaRPr lang="pt-PT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</a:pPr>
            <a:r>
              <a:rPr lang="pt-PT" sz="1400" dirty="0"/>
              <a:t>Ponto 5. Eleição dos membros dos Órgãos Sociais para o triénio 2022/2024</a:t>
            </a:r>
            <a:endParaRPr lang="pt-PT" altLang="pt-PT" sz="1400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3918D-B3CE-41D5-8E3B-3F3193D8F7D6}"/>
              </a:ext>
            </a:extLst>
          </p:cNvPr>
          <p:cNvSpPr/>
          <p:nvPr/>
        </p:nvSpPr>
        <p:spPr>
          <a:xfrm>
            <a:off x="1616906" y="4775200"/>
            <a:ext cx="7844594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7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fld id="{93A100A0-44C6-4990-858B-2A7D9B0B9F6B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901700" y="482600"/>
            <a:ext cx="3628578" cy="577691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Lista única Candidata </a:t>
            </a:r>
          </a:p>
          <a:p>
            <a:pPr marL="0" indent="0">
              <a:buNone/>
            </a:pPr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órgãos sociais 2022/2024 </a:t>
            </a:r>
          </a:p>
          <a:p>
            <a:pPr marL="0" indent="0">
              <a:buNone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</a:rPr>
              <a:t>de acordo </a:t>
            </a:r>
            <a:r>
              <a:rPr lang="pt-PT" sz="1600" dirty="0" err="1">
                <a:solidFill>
                  <a:schemeClr val="accent1">
                    <a:lumMod val="75000"/>
                  </a:schemeClr>
                </a:solidFill>
              </a:rPr>
              <a:t>art</a:t>
            </a:r>
            <a:r>
              <a:rPr lang="pt-PT" sz="1600" dirty="0">
                <a:solidFill>
                  <a:schemeClr val="accent1">
                    <a:lumMod val="75000"/>
                  </a:schemeClr>
                </a:solidFill>
              </a:rPr>
              <a:t>. 17 dos estatutos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3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Assembleia Geral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/>
              <a:t>Salvador de Mello - 936 (Presidente)</a:t>
            </a:r>
            <a:br>
              <a:rPr lang="pt-PT" sz="1400" dirty="0"/>
            </a:br>
            <a:r>
              <a:rPr lang="pt-PT" sz="1400" dirty="0"/>
              <a:t>Maria Cortez Lobão - 1.279 (</a:t>
            </a:r>
            <a:r>
              <a:rPr lang="pt-PT" sz="1400" dirty="0" err="1"/>
              <a:t>Vice-Presid</a:t>
            </a:r>
            <a:r>
              <a:rPr lang="pt-PT" sz="1400" dirty="0"/>
              <a:t>.)</a:t>
            </a:r>
            <a:br>
              <a:rPr lang="pt-PT" sz="1400" dirty="0"/>
            </a:br>
            <a:r>
              <a:rPr lang="pt-PT" sz="1400" dirty="0"/>
              <a:t>Ana Paula Santos - 1.069 (secretário)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/>
              <a:t>David </a:t>
            </a:r>
            <a:r>
              <a:rPr lang="pt-PT" sz="1400" dirty="0" err="1">
                <a:ea typeface="Calibri" panose="020F0502020204030204" pitchFamily="34" charset="0"/>
                <a:cs typeface="Arial" panose="020B0604020202020204" pitchFamily="34" charset="0"/>
              </a:rPr>
              <a:t>Forrester</a:t>
            </a: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400" dirty="0"/>
              <a:t>Zamith - 617 (secretário)</a:t>
            </a:r>
            <a:br>
              <a:rPr lang="pt-PT" sz="1400" dirty="0"/>
            </a:b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Conselho Fiscal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Sara do Ó - 1.556 </a:t>
            </a:r>
            <a:r>
              <a:rPr lang="pt-PT" sz="1400" dirty="0"/>
              <a:t>(Presidente)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Nuno Correia Afonso Moreira - 321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>
                <a:cs typeface="Arial" panose="020B0604020202020204" pitchFamily="34" charset="0"/>
              </a:rPr>
              <a:t>João Lino Castro – 599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Assistente (nomeado CEP)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Pe. José Gil Pinheiro</a:t>
            </a:r>
            <a:endParaRPr lang="pt-PT" sz="1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9A62308E-948D-4176-A0D3-009060BD16B2}"/>
              </a:ext>
            </a:extLst>
          </p:cNvPr>
          <p:cNvSpPr txBox="1">
            <a:spLocks/>
          </p:cNvSpPr>
          <p:nvPr/>
        </p:nvSpPr>
        <p:spPr bwMode="auto">
          <a:xfrm>
            <a:off x="7823816" y="1060450"/>
            <a:ext cx="4177684" cy="54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endParaRPr lang="pt-PT" sz="14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pt-PT" sz="14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pt-PT" sz="14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pt-PT" sz="1400" b="1" dirty="0"/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Membros por representação das </a:t>
            </a:r>
            <a:r>
              <a:rPr lang="pt-PT" sz="1400" b="1" i="1" dirty="0" err="1">
                <a:solidFill>
                  <a:schemeClr val="accent1">
                    <a:lumMod val="75000"/>
                  </a:schemeClr>
                </a:solidFill>
              </a:rPr>
              <a:t>Direcções</a:t>
            </a: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 Regionais 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Anabela Pires 1.692 - Bragança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Fátima Amorim Barroso Gonçalves 974 - Minho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João Anacoreta Correia  1.228 - Porto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João Monteiro Coimbra 869 - Ribatejo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João Quintela Cavaleiro 1.336 - Vila Real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José António Rosa Machado 1.335 - Leiria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José Lopes Coelho 861 - Viseu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Paulo Barradas de Oliveira Rebelo 726 - Coimbra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Paulo de Sousa Lopes 899 - Algarve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Ricardo Teixeira de Gouveia 245 - Funchal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 err="1"/>
              <a:t>Robertus</a:t>
            </a:r>
            <a:r>
              <a:rPr lang="pt-PT" sz="1400" dirty="0"/>
              <a:t> </a:t>
            </a:r>
            <a:r>
              <a:rPr lang="pt-PT" sz="1400" dirty="0" err="1"/>
              <a:t>Lombert</a:t>
            </a:r>
            <a:r>
              <a:rPr lang="pt-PT" sz="1400" dirty="0"/>
              <a:t> 1.139 - Lisboa/Oeste</a:t>
            </a:r>
          </a:p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400" dirty="0"/>
              <a:t>Sofia Nascimento </a:t>
            </a:r>
            <a:r>
              <a:rPr lang="pt-PT" sz="1400" dirty="0" err="1"/>
              <a:t>Azadinho</a:t>
            </a:r>
            <a:r>
              <a:rPr lang="pt-PT" sz="1400" dirty="0"/>
              <a:t> 1.567- Setúbal</a:t>
            </a: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6F987E1C-87BD-4708-B4FE-9176C9350790}"/>
              </a:ext>
            </a:extLst>
          </p:cNvPr>
          <p:cNvSpPr txBox="1">
            <a:spLocks/>
          </p:cNvSpPr>
          <p:nvPr/>
        </p:nvSpPr>
        <p:spPr bwMode="auto">
          <a:xfrm>
            <a:off x="4288978" y="806449"/>
            <a:ext cx="3796146" cy="54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PT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PT" sz="105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b="1" i="1" dirty="0" err="1">
                <a:solidFill>
                  <a:schemeClr val="accent1">
                    <a:lumMod val="75000"/>
                  </a:schemeClr>
                </a:solidFill>
              </a:rPr>
              <a:t>Direcção</a:t>
            </a:r>
            <a:r>
              <a:rPr lang="pt-PT" sz="1400" b="1" i="1" dirty="0">
                <a:solidFill>
                  <a:schemeClr val="accent1">
                    <a:lumMod val="75000"/>
                  </a:schemeClr>
                </a:solidFill>
              </a:rPr>
              <a:t> Executiva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/>
              <a:t>João Pedro Cabral Tavares - 379 (Presidente)</a:t>
            </a:r>
            <a:br>
              <a:rPr lang="pt-PT" sz="1400" dirty="0"/>
            </a:br>
            <a:r>
              <a:rPr lang="pt-PT" sz="1400" dirty="0"/>
              <a:t>Ana Cláudia Sá - 1.347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/>
              <a:t>Bernardo Vasconcelos - 1.644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/>
              <a:t>Cristina Vaz Tomé - 1.519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Patricia de Melo e Liz Saraiva Silva - 571 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>
                <a:ea typeface="Calibri" panose="020F0502020204030204" pitchFamily="34" charset="0"/>
                <a:cs typeface="Arial" panose="020B0604020202020204" pitchFamily="34" charset="0"/>
              </a:rPr>
              <a:t>Paulo Sérgio de </a:t>
            </a:r>
            <a:r>
              <a:rPr lang="pt-PT" sz="1400" dirty="0">
                <a:cs typeface="Arial" panose="020B0604020202020204" pitchFamily="34" charset="0"/>
              </a:rPr>
              <a:t>Sousa Lopes - 899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>
                <a:cs typeface="Arial" panose="020B0604020202020204" pitchFamily="34" charset="0"/>
              </a:rPr>
              <a:t>Diogo Alarcão - 915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>
                <a:cs typeface="Arial" panose="020B0604020202020204" pitchFamily="34" charset="0"/>
              </a:rPr>
              <a:t>Rui Alexandre Pires Diniz - 277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400" dirty="0"/>
              <a:t>Sebastião Gil Corrêa de Sá Beltrão - 987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6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 numCol="1"/>
          <a:lstStyle/>
          <a:p>
            <a:pPr>
              <a:defRPr/>
            </a:pPr>
            <a:fld id="{93A100A0-44C6-4990-858B-2A7D9B0B9F6B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09600" y="363795"/>
            <a:ext cx="11315700" cy="5984620"/>
          </a:xfrm>
          <a:noFill/>
        </p:spPr>
        <p:txBody>
          <a:bodyPr numCol="4" spcCol="288000">
            <a:noAutofit/>
          </a:bodyPr>
          <a:lstStyle/>
          <a:p>
            <a:pPr marL="0" indent="0">
              <a:buNone/>
            </a:pPr>
            <a:r>
              <a:rPr lang="pt-PT" sz="2000" b="1" i="1" dirty="0">
                <a:solidFill>
                  <a:schemeClr val="tx2"/>
                </a:solidFill>
              </a:rPr>
              <a:t>Composição das</a:t>
            </a:r>
          </a:p>
          <a:p>
            <a:pPr marL="0" indent="0">
              <a:buNone/>
            </a:pPr>
            <a:r>
              <a:rPr lang="pt-PT" sz="2000" b="1" i="1" dirty="0" err="1">
                <a:solidFill>
                  <a:schemeClr val="tx2"/>
                </a:solidFill>
              </a:rPr>
              <a:t>Direcções</a:t>
            </a:r>
            <a:r>
              <a:rPr lang="pt-PT" sz="2000" b="1" i="1" dirty="0">
                <a:solidFill>
                  <a:schemeClr val="tx2"/>
                </a:solidFill>
              </a:rPr>
              <a:t> regionais</a:t>
            </a:r>
          </a:p>
          <a:p>
            <a:pPr marL="0" indent="0">
              <a:buNone/>
            </a:pPr>
            <a:r>
              <a:rPr lang="pt-PT" sz="1800" b="1" i="1" dirty="0">
                <a:solidFill>
                  <a:schemeClr val="accent1">
                    <a:lumMod val="75000"/>
                  </a:schemeClr>
                </a:solidFill>
              </a:rPr>
              <a:t>órgãos sociais 2022/2024 </a:t>
            </a:r>
          </a:p>
          <a:p>
            <a:pPr marL="0" indent="0">
              <a:buNone/>
            </a:pPr>
            <a:r>
              <a:rPr lang="pt-PT" sz="1600" dirty="0">
                <a:solidFill>
                  <a:schemeClr val="accent1">
                    <a:lumMod val="75000"/>
                  </a:schemeClr>
                </a:solidFill>
              </a:rPr>
              <a:t>de acordo </a:t>
            </a:r>
            <a:r>
              <a:rPr lang="pt-PT" sz="1600" dirty="0" err="1">
                <a:solidFill>
                  <a:schemeClr val="accent1">
                    <a:lumMod val="75000"/>
                  </a:schemeClr>
                </a:solidFill>
              </a:rPr>
              <a:t>art</a:t>
            </a:r>
            <a:r>
              <a:rPr lang="pt-PT" sz="1600" dirty="0">
                <a:solidFill>
                  <a:schemeClr val="accent1">
                    <a:lumMod val="75000"/>
                  </a:schemeClr>
                </a:solidFill>
              </a:rPr>
              <a:t>. 17 dos estatutos</a:t>
            </a:r>
          </a:p>
          <a:p>
            <a:pPr marL="0" indent="0">
              <a:buNone/>
            </a:pPr>
            <a:endParaRPr lang="pt-PT" sz="100" b="1" i="1" dirty="0"/>
          </a:p>
          <a:p>
            <a:pPr marL="0" indent="0">
              <a:buNone/>
            </a:pPr>
            <a:endParaRPr lang="pt-PT" sz="1600" b="1" i="1" dirty="0"/>
          </a:p>
          <a:p>
            <a:pPr marL="0" indent="0">
              <a:buNone/>
            </a:pPr>
            <a:r>
              <a:rPr lang="pt-PT" sz="1600" b="1" i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Algarve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Assistente: Padre Mário Sousa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Paulo de Sousa Lopes 899 (Presid.)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Rita Chaves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José Luís Segundo (Tesoureiro)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Miguel Sequeira (Vice-Presidente)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Mariana Piteira Santos (Secretária)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t-PT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Bragança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Anabela Neves Pires 1.692 (Presid.)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Maria Vera Cruz 1702 (Secretária)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Tiago Borges 1693 (Tesoureiro)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br>
              <a:rPr lang="pt-PT" sz="900" dirty="0"/>
            </a:b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Coimbra</a:t>
            </a:r>
            <a:endParaRPr lang="pt-PT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Assistente: Pe. Pedro Miranda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Paulo Barradas Rebelo 726 (Presid.)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Claúdia Oliveira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Isabel Monteiro Paiva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1300" dirty="0"/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João Nabais (Tesoureiro)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Joel Araújo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Madalena Eça de Abreu (Secretária)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Maria Helena Amado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Manuel Tovar (Acege Next)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Paulo Belfo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900" dirty="0"/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Leiria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 err="1"/>
              <a:t>Assist</a:t>
            </a:r>
            <a:r>
              <a:rPr lang="pt-PT" sz="1300" dirty="0"/>
              <a:t>: Pe. José Augusto Gonçalves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José Rosa Machado - 1.335 (Presid.) 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Acácio Faria Lopes 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Ana Paula Santos (Secretária)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José Pereira Roque - 1417 (</a:t>
            </a:r>
            <a:r>
              <a:rPr lang="pt-PT" sz="1300" dirty="0" err="1"/>
              <a:t>Tesour</a:t>
            </a:r>
            <a:r>
              <a:rPr lang="pt-PT" sz="1300" dirty="0"/>
              <a:t>.)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Mónica Cardoso Vieira - 1409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900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Lisboa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>
                <a:cs typeface="Arial" panose="020B0604020202020204" pitchFamily="34" charset="0"/>
              </a:rPr>
              <a:t>João Pedro Tavares (Presidente)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Lisboa/Oeste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Assistente: Frei </a:t>
            </a:r>
            <a:r>
              <a:rPr lang="pt-PT" sz="1300" dirty="0" err="1"/>
              <a:t>Herminioo</a:t>
            </a:r>
            <a:endParaRPr lang="pt-PT" sz="1300" dirty="0"/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 err="1"/>
              <a:t>Robertus</a:t>
            </a:r>
            <a:r>
              <a:rPr lang="pt-PT" sz="1300" dirty="0"/>
              <a:t> </a:t>
            </a:r>
            <a:r>
              <a:rPr lang="pt-PT" sz="1300" dirty="0" err="1"/>
              <a:t>Lombert</a:t>
            </a:r>
            <a:r>
              <a:rPr lang="pt-PT" sz="1300" dirty="0"/>
              <a:t> - 1.139 (Presid.)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Carlos Leitão (Secretário)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David Mota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Gonçalo Patrocinio (Tesoureiro)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Vasco Rodrigues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t-PT" sz="13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t-PT" sz="13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Madeira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Assistente: </a:t>
            </a:r>
            <a:r>
              <a:rPr lang="pt-PT" sz="1300" dirty="0" err="1">
                <a:cs typeface="Arial" panose="020B0604020202020204" pitchFamily="34" charset="0"/>
              </a:rPr>
              <a:t>Pe</a:t>
            </a:r>
            <a:r>
              <a:rPr lang="pt-PT" sz="1300" dirty="0">
                <a:cs typeface="Arial" panose="020B0604020202020204" pitchFamily="34" charset="0"/>
              </a:rPr>
              <a:t> João Diogo Gonçalves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Ricardo Gouveia 245 </a:t>
            </a:r>
            <a:r>
              <a:rPr lang="pt-PT" sz="1300" dirty="0">
                <a:cs typeface="Arial" panose="020B0604020202020204" pitchFamily="34" charset="0"/>
              </a:rPr>
              <a:t>(Presidente)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Duarte Freitas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 err="1">
                <a:cs typeface="Arial" panose="020B0604020202020204" pitchFamily="34" charset="0"/>
              </a:rPr>
              <a:t>Fabiola</a:t>
            </a:r>
            <a:r>
              <a:rPr lang="pt-PT" sz="1300" dirty="0">
                <a:cs typeface="Arial" panose="020B0604020202020204" pitchFamily="34" charset="0"/>
              </a:rPr>
              <a:t> Pereira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João Luis Gois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Luis Sotero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Nuno Ferreira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Ricardo Vieira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Tiago Neto – next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t-PT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Minho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Assistente : Pe. Carlos Nuno Vaz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Fátima Amorim 974 (Presid.)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António Faia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Gonçalo Cruz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José Augusto Rodrigues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Miguel Peixoto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Pedro Amarante next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Pedro Araújo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900" dirty="0"/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Porto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Assistente: Cónego Jorge Cunha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João Anacoreta Correia 1.228 </a:t>
            </a:r>
            <a:r>
              <a:rPr lang="pt-PT" sz="1100" dirty="0"/>
              <a:t>(Presid.)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Bernardo Costa Macedo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David Zamith (Secretario)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Isabel Vilaça Carneiro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José Luís Leão (Tesoureiro)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Nuno Prata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Sofia Pinto Salgado (</a:t>
            </a:r>
            <a:r>
              <a:rPr lang="pt-PT" sz="1300" dirty="0" err="1"/>
              <a:t>Vice-Presid</a:t>
            </a:r>
            <a:r>
              <a:rPr lang="pt-PT" sz="1300" dirty="0"/>
              <a:t>.)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None/>
            </a:pPr>
            <a:endParaRPr lang="pt-PT" sz="10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Setúbal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Assistente : Pe. Fernando Paiva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Sofia </a:t>
            </a:r>
            <a:r>
              <a:rPr lang="pt-PT" sz="1300" dirty="0" err="1"/>
              <a:t>Azadinho</a:t>
            </a:r>
            <a:r>
              <a:rPr lang="pt-PT" sz="1300" dirty="0"/>
              <a:t> 1.567 (Presidente)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cs typeface="Arial" panose="020B0604020202020204" pitchFamily="34" charset="0"/>
              </a:rPr>
              <a:t>Isabel Costa Gomes 1.568  (</a:t>
            </a:r>
            <a:r>
              <a:rPr lang="pt-PT" sz="1300" dirty="0" err="1">
                <a:cs typeface="Arial" panose="020B0604020202020204" pitchFamily="34" charset="0"/>
              </a:rPr>
              <a:t>Secret</a:t>
            </a:r>
            <a:r>
              <a:rPr lang="pt-PT" sz="1300" dirty="0">
                <a:cs typeface="Arial" panose="020B0604020202020204" pitchFamily="34" charset="0"/>
              </a:rPr>
              <a:t>.)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>
                <a:ea typeface="Calibri" panose="020F0502020204030204" pitchFamily="34" charset="0"/>
                <a:cs typeface="Arial" panose="020B0604020202020204" pitchFamily="34" charset="0"/>
              </a:rPr>
              <a:t>Manuel Perdigão 1.557 (Tesoureiro)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900" dirty="0"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Ribatejo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Assistente: Pe. Ricardo Madeira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João Monteiro Coimbra 869 (Presid.)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900" dirty="0"/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Vila Real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Assistente: Pe. António Areias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João Quintela Cavaleiro 1336 (Presid.)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>
                <a:cs typeface="Arial" panose="020B0604020202020204" pitchFamily="34" charset="0"/>
              </a:rPr>
              <a:t>Nuno Moreira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>
                <a:cs typeface="Arial" panose="020B0604020202020204" pitchFamily="34" charset="0"/>
              </a:rPr>
              <a:t>Emanuel Bessa Monteiro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pt-PT" sz="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b="1" i="1" dirty="0">
                <a:solidFill>
                  <a:schemeClr val="accent1">
                    <a:lumMod val="75000"/>
                  </a:schemeClr>
                </a:solidFill>
              </a:rPr>
              <a:t>Viseu </a:t>
            </a:r>
            <a:endParaRPr lang="pt-PT" sz="13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 err="1"/>
              <a:t>Assist</a:t>
            </a:r>
            <a:r>
              <a:rPr lang="pt-PT" sz="1300" dirty="0"/>
              <a:t>.: Pe. Manuel Alberto Figueiredo 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José Lopes Coelho 861 (presidente)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Augusto Passos de Oliveira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Carlos Alberto da Silva Santos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PT" sz="1300" dirty="0"/>
              <a:t>Rui Filipe Cardoso Carreto</a:t>
            </a:r>
          </a:p>
          <a:p>
            <a:pPr marL="0" indent="0" defTabSz="9144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sz="1300" dirty="0"/>
              <a:t>Serafim Campos Silva</a:t>
            </a:r>
          </a:p>
        </p:txBody>
      </p:sp>
    </p:spTree>
    <p:extLst>
      <p:ext uri="{BB962C8B-B14F-4D97-AF65-F5344CB8AC3E}">
        <p14:creationId xmlns:p14="http://schemas.microsoft.com/office/powerpoint/2010/main" val="14401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641;p9">
            <a:extLst>
              <a:ext uri="{FF2B5EF4-FFF2-40B4-BE49-F238E27FC236}">
                <a16:creationId xmlns:a16="http://schemas.microsoft.com/office/drawing/2014/main" id="{48CB3D98-5F6C-4F8B-8D6A-1CD092774245}"/>
              </a:ext>
            </a:extLst>
          </p:cNvPr>
          <p:cNvSpPr txBox="1"/>
          <p:nvPr/>
        </p:nvSpPr>
        <p:spPr>
          <a:xfrm>
            <a:off x="111213" y="1485667"/>
            <a:ext cx="7772090" cy="155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t" anchorCtr="0">
            <a:noAutofit/>
          </a:bodyPr>
          <a:lstStyle/>
          <a:p>
            <a:pPr lvl="1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No final de 2021 a ACEGE contava com </a:t>
            </a:r>
            <a:r>
              <a:rPr lang="pt-PT" sz="1400" b="1" dirty="0">
                <a:solidFill>
                  <a:schemeClr val="tx2"/>
                </a:solidFill>
                <a:latin typeface="+mn-lt"/>
              </a:rPr>
              <a:t>1.202 associados</a:t>
            </a:r>
            <a:r>
              <a:rPr lang="pt-PT" sz="1400" b="1" dirty="0">
                <a:solidFill>
                  <a:srgbClr val="222222"/>
                </a:solidFill>
                <a:latin typeface="+mn-lt"/>
              </a:rPr>
              <a:t>;</a:t>
            </a:r>
            <a:endParaRPr lang="pt-PT" sz="1400" dirty="0">
              <a:solidFill>
                <a:srgbClr val="222222"/>
              </a:solidFill>
              <a:latin typeface="+mn-lt"/>
            </a:endParaRPr>
          </a:p>
          <a:p>
            <a:pPr lvl="1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	− 10% são Next, 69% são de Lisboa;</a:t>
            </a:r>
          </a:p>
          <a:p>
            <a:pPr lvl="1"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pt-PT" sz="500" dirty="0">
              <a:solidFill>
                <a:srgbClr val="222222"/>
              </a:solidFill>
              <a:latin typeface="+mn-lt"/>
            </a:endParaRPr>
          </a:p>
          <a:p>
            <a:pPr lvl="1" algn="just"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	− 1.026 têm a obrigação estatutária de pagar quotas, num valor potencial de 108.146€,  	    tendo sido angariado o valor mais elevado de sempre 86.464€. 20% dos associados    	    terminaram o ano em dívida;</a:t>
            </a:r>
          </a:p>
          <a:p>
            <a:pPr lvl="1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	− No final do ano foi retirada a condição de associados a 28 membros com quotas em 	    atraso há 3 anos e a 9 associados suspensos que não confirmaram a sua condição.</a:t>
            </a:r>
          </a:p>
          <a:p>
            <a:pPr lvl="1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	− Entraram 83 novos associados, dos quais 22 são Next; </a:t>
            </a:r>
          </a:p>
          <a:p>
            <a:pPr lvl="1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PT" sz="1400" dirty="0">
                <a:solidFill>
                  <a:srgbClr val="222222"/>
                </a:solidFill>
                <a:latin typeface="+mn-lt"/>
              </a:rPr>
              <a:t>	</a:t>
            </a:r>
          </a:p>
          <a:p>
            <a:pPr marL="57150" lvl="1" indent="-69850" algn="just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sz="1600" dirty="0">
              <a:latin typeface="+mn-lt"/>
            </a:endParaRPr>
          </a:p>
        </p:txBody>
      </p:sp>
      <p:sp>
        <p:nvSpPr>
          <p:cNvPr id="26" name="Google Shape;414;p3">
            <a:extLst>
              <a:ext uri="{FF2B5EF4-FFF2-40B4-BE49-F238E27FC236}">
                <a16:creationId xmlns:a16="http://schemas.microsoft.com/office/drawing/2014/main" id="{3BBF9363-754B-42F1-AC42-D9A0C5BF9C5C}"/>
              </a:ext>
            </a:extLst>
          </p:cNvPr>
          <p:cNvSpPr txBox="1">
            <a:spLocks/>
          </p:cNvSpPr>
          <p:nvPr/>
        </p:nvSpPr>
        <p:spPr>
          <a:xfrm>
            <a:off x="501061" y="961919"/>
            <a:ext cx="8531619" cy="45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Quem somos e onde estamos</a:t>
            </a:r>
            <a:endParaRPr lang="pt-PT" sz="1100" dirty="0">
              <a:solidFill>
                <a:srgbClr val="0070C0"/>
              </a:solidFill>
            </a:endParaRPr>
          </a:p>
        </p:txBody>
      </p:sp>
      <p:sp>
        <p:nvSpPr>
          <p:cNvPr id="10" name="Marcador de Posição do Número do Diapositivo 2">
            <a:extLst>
              <a:ext uri="{FF2B5EF4-FFF2-40B4-BE49-F238E27FC236}">
                <a16:creationId xmlns:a16="http://schemas.microsoft.com/office/drawing/2014/main" id="{49C7F7FC-9975-45E2-A41A-3DCDCCFE0061}"/>
              </a:ext>
            </a:extLst>
          </p:cNvPr>
          <p:cNvSpPr txBox="1">
            <a:spLocks/>
          </p:cNvSpPr>
          <p:nvPr/>
        </p:nvSpPr>
        <p:spPr bwMode="auto">
          <a:xfrm>
            <a:off x="9135165" y="626890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/>
              <a:t>Slide nº </a:t>
            </a:r>
            <a:fld id="{634CCBF0-D88C-42D6-9E42-F08FC2B363A7}" type="slidenum">
              <a:rPr lang="en-US" altLang="pt-PT" smtClean="0"/>
              <a:pPr eaLnBrk="1" hangingPunct="1"/>
              <a:t>3</a:t>
            </a:fld>
            <a:endParaRPr lang="en-US" altLang="pt-PT" dirty="0"/>
          </a:p>
        </p:txBody>
      </p:sp>
      <p:grpSp>
        <p:nvGrpSpPr>
          <p:cNvPr id="11" name="Group 258">
            <a:extLst>
              <a:ext uri="{FF2B5EF4-FFF2-40B4-BE49-F238E27FC236}">
                <a16:creationId xmlns:a16="http://schemas.microsoft.com/office/drawing/2014/main" id="{F0FCC8E7-066D-4F16-AC35-AC94BD79D1DA}"/>
              </a:ext>
            </a:extLst>
          </p:cNvPr>
          <p:cNvGrpSpPr>
            <a:grpSpLocks/>
          </p:cNvGrpSpPr>
          <p:nvPr/>
        </p:nvGrpSpPr>
        <p:grpSpPr bwMode="auto">
          <a:xfrm>
            <a:off x="6358514" y="806824"/>
            <a:ext cx="4969288" cy="6900334"/>
            <a:chOff x="-230" y="1818"/>
            <a:chExt cx="11500" cy="15834"/>
          </a:xfrm>
        </p:grpSpPr>
        <p:pic>
          <p:nvPicPr>
            <p:cNvPr id="12" name="Picture 263">
              <a:extLst>
                <a:ext uri="{FF2B5EF4-FFF2-40B4-BE49-F238E27FC236}">
                  <a16:creationId xmlns:a16="http://schemas.microsoft.com/office/drawing/2014/main" id="{3660E946-E28B-4DBA-B367-C232E893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1818"/>
              <a:ext cx="6914" cy="13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262">
              <a:extLst>
                <a:ext uri="{FF2B5EF4-FFF2-40B4-BE49-F238E27FC236}">
                  <a16:creationId xmlns:a16="http://schemas.microsoft.com/office/drawing/2014/main" id="{DE23611E-BADA-478D-B756-C8DE052B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12510"/>
              <a:ext cx="2353" cy="2353"/>
            </a:xfrm>
            <a:custGeom>
              <a:avLst/>
              <a:gdLst>
                <a:gd name="T0" fmla="+- 0 3210 2109"/>
                <a:gd name="T1" fmla="*/ T0 w 2353"/>
                <a:gd name="T2" fmla="+- 0 12513 12511"/>
                <a:gd name="T3" fmla="*/ 12513 h 2353"/>
                <a:gd name="T4" fmla="+- 0 3065 2109"/>
                <a:gd name="T5" fmla="*/ T4 w 2353"/>
                <a:gd name="T6" fmla="+- 0 12531 12511"/>
                <a:gd name="T7" fmla="*/ 12531 h 2353"/>
                <a:gd name="T8" fmla="+- 0 2927 2109"/>
                <a:gd name="T9" fmla="*/ T8 w 2353"/>
                <a:gd name="T10" fmla="+- 0 12566 12511"/>
                <a:gd name="T11" fmla="*/ 12566 h 2353"/>
                <a:gd name="T12" fmla="+- 0 2795 2109"/>
                <a:gd name="T13" fmla="*/ T12 w 2353"/>
                <a:gd name="T14" fmla="+- 0 12617 12511"/>
                <a:gd name="T15" fmla="*/ 12617 h 2353"/>
                <a:gd name="T16" fmla="+- 0 2671 2109"/>
                <a:gd name="T17" fmla="*/ T16 w 2353"/>
                <a:gd name="T18" fmla="+- 0 12683 12511"/>
                <a:gd name="T19" fmla="*/ 12683 h 2353"/>
                <a:gd name="T20" fmla="+- 0 2557 2109"/>
                <a:gd name="T21" fmla="*/ T20 w 2353"/>
                <a:gd name="T22" fmla="+- 0 12763 12511"/>
                <a:gd name="T23" fmla="*/ 12763 h 2353"/>
                <a:gd name="T24" fmla="+- 0 2453 2109"/>
                <a:gd name="T25" fmla="*/ T24 w 2353"/>
                <a:gd name="T26" fmla="+- 0 12855 12511"/>
                <a:gd name="T27" fmla="*/ 12855 h 2353"/>
                <a:gd name="T28" fmla="+- 0 2361 2109"/>
                <a:gd name="T29" fmla="*/ T28 w 2353"/>
                <a:gd name="T30" fmla="+- 0 12959 12511"/>
                <a:gd name="T31" fmla="*/ 12959 h 2353"/>
                <a:gd name="T32" fmla="+- 0 2281 2109"/>
                <a:gd name="T33" fmla="*/ T32 w 2353"/>
                <a:gd name="T34" fmla="+- 0 13073 12511"/>
                <a:gd name="T35" fmla="*/ 13073 h 2353"/>
                <a:gd name="T36" fmla="+- 0 2215 2109"/>
                <a:gd name="T37" fmla="*/ T36 w 2353"/>
                <a:gd name="T38" fmla="+- 0 13197 12511"/>
                <a:gd name="T39" fmla="*/ 13197 h 2353"/>
                <a:gd name="T40" fmla="+- 0 2164 2109"/>
                <a:gd name="T41" fmla="*/ T40 w 2353"/>
                <a:gd name="T42" fmla="+- 0 13329 12511"/>
                <a:gd name="T43" fmla="*/ 13329 h 2353"/>
                <a:gd name="T44" fmla="+- 0 2129 2109"/>
                <a:gd name="T45" fmla="*/ T44 w 2353"/>
                <a:gd name="T46" fmla="+- 0 13468 12511"/>
                <a:gd name="T47" fmla="*/ 13468 h 2353"/>
                <a:gd name="T48" fmla="+- 0 2111 2109"/>
                <a:gd name="T49" fmla="*/ T48 w 2353"/>
                <a:gd name="T50" fmla="+- 0 13612 12511"/>
                <a:gd name="T51" fmla="*/ 13612 h 2353"/>
                <a:gd name="T52" fmla="+- 0 2111 2109"/>
                <a:gd name="T53" fmla="*/ T52 w 2353"/>
                <a:gd name="T54" fmla="+- 0 13761 12511"/>
                <a:gd name="T55" fmla="*/ 13761 h 2353"/>
                <a:gd name="T56" fmla="+- 0 2129 2109"/>
                <a:gd name="T57" fmla="*/ T56 w 2353"/>
                <a:gd name="T58" fmla="+- 0 13906 12511"/>
                <a:gd name="T59" fmla="*/ 13906 h 2353"/>
                <a:gd name="T60" fmla="+- 0 2164 2109"/>
                <a:gd name="T61" fmla="*/ T60 w 2353"/>
                <a:gd name="T62" fmla="+- 0 14045 12511"/>
                <a:gd name="T63" fmla="*/ 14045 h 2353"/>
                <a:gd name="T64" fmla="+- 0 2215 2109"/>
                <a:gd name="T65" fmla="*/ T64 w 2353"/>
                <a:gd name="T66" fmla="+- 0 14177 12511"/>
                <a:gd name="T67" fmla="*/ 14177 h 2353"/>
                <a:gd name="T68" fmla="+- 0 2281 2109"/>
                <a:gd name="T69" fmla="*/ T68 w 2353"/>
                <a:gd name="T70" fmla="+- 0 14300 12511"/>
                <a:gd name="T71" fmla="*/ 14300 h 2353"/>
                <a:gd name="T72" fmla="+- 0 2361 2109"/>
                <a:gd name="T73" fmla="*/ T72 w 2353"/>
                <a:gd name="T74" fmla="+- 0 14415 12511"/>
                <a:gd name="T75" fmla="*/ 14415 h 2353"/>
                <a:gd name="T76" fmla="+- 0 2453 2109"/>
                <a:gd name="T77" fmla="*/ T76 w 2353"/>
                <a:gd name="T78" fmla="+- 0 14518 12511"/>
                <a:gd name="T79" fmla="*/ 14518 h 2353"/>
                <a:gd name="T80" fmla="+- 0 2557 2109"/>
                <a:gd name="T81" fmla="*/ T80 w 2353"/>
                <a:gd name="T82" fmla="+- 0 14611 12511"/>
                <a:gd name="T83" fmla="*/ 14611 h 2353"/>
                <a:gd name="T84" fmla="+- 0 2671 2109"/>
                <a:gd name="T85" fmla="*/ T84 w 2353"/>
                <a:gd name="T86" fmla="+- 0 14690 12511"/>
                <a:gd name="T87" fmla="*/ 14690 h 2353"/>
                <a:gd name="T88" fmla="+- 0 2795 2109"/>
                <a:gd name="T89" fmla="*/ T88 w 2353"/>
                <a:gd name="T90" fmla="+- 0 14756 12511"/>
                <a:gd name="T91" fmla="*/ 14756 h 2353"/>
                <a:gd name="T92" fmla="+- 0 2927 2109"/>
                <a:gd name="T93" fmla="*/ T92 w 2353"/>
                <a:gd name="T94" fmla="+- 0 14807 12511"/>
                <a:gd name="T95" fmla="*/ 14807 h 2353"/>
                <a:gd name="T96" fmla="+- 0 3065 2109"/>
                <a:gd name="T97" fmla="*/ T96 w 2353"/>
                <a:gd name="T98" fmla="+- 0 14843 12511"/>
                <a:gd name="T99" fmla="*/ 14843 h 2353"/>
                <a:gd name="T100" fmla="+- 0 3210 2109"/>
                <a:gd name="T101" fmla="*/ T100 w 2353"/>
                <a:gd name="T102" fmla="+- 0 14861 12511"/>
                <a:gd name="T103" fmla="*/ 14861 h 2353"/>
                <a:gd name="T104" fmla="+- 0 3359 2109"/>
                <a:gd name="T105" fmla="*/ T104 w 2353"/>
                <a:gd name="T106" fmla="+- 0 14861 12511"/>
                <a:gd name="T107" fmla="*/ 14861 h 2353"/>
                <a:gd name="T108" fmla="+- 0 3504 2109"/>
                <a:gd name="T109" fmla="*/ T108 w 2353"/>
                <a:gd name="T110" fmla="+- 0 14843 12511"/>
                <a:gd name="T111" fmla="*/ 14843 h 2353"/>
                <a:gd name="T112" fmla="+- 0 3643 2109"/>
                <a:gd name="T113" fmla="*/ T112 w 2353"/>
                <a:gd name="T114" fmla="+- 0 14807 12511"/>
                <a:gd name="T115" fmla="*/ 14807 h 2353"/>
                <a:gd name="T116" fmla="+- 0 3775 2109"/>
                <a:gd name="T117" fmla="*/ T116 w 2353"/>
                <a:gd name="T118" fmla="+- 0 14756 12511"/>
                <a:gd name="T119" fmla="*/ 14756 h 2353"/>
                <a:gd name="T120" fmla="+- 0 3898 2109"/>
                <a:gd name="T121" fmla="*/ T120 w 2353"/>
                <a:gd name="T122" fmla="+- 0 14690 12511"/>
                <a:gd name="T123" fmla="*/ 14690 h 2353"/>
                <a:gd name="T124" fmla="+- 0 4013 2109"/>
                <a:gd name="T125" fmla="*/ T124 w 2353"/>
                <a:gd name="T126" fmla="+- 0 14611 12511"/>
                <a:gd name="T127" fmla="*/ 14611 h 2353"/>
                <a:gd name="T128" fmla="+- 0 4116 2109"/>
                <a:gd name="T129" fmla="*/ T128 w 2353"/>
                <a:gd name="T130" fmla="+- 0 14518 12511"/>
                <a:gd name="T131" fmla="*/ 14518 h 2353"/>
                <a:gd name="T132" fmla="+- 0 4209 2109"/>
                <a:gd name="T133" fmla="*/ T132 w 2353"/>
                <a:gd name="T134" fmla="+- 0 14415 12511"/>
                <a:gd name="T135" fmla="*/ 14415 h 2353"/>
                <a:gd name="T136" fmla="+- 0 4288 2109"/>
                <a:gd name="T137" fmla="*/ T136 w 2353"/>
                <a:gd name="T138" fmla="+- 0 14300 12511"/>
                <a:gd name="T139" fmla="*/ 14300 h 2353"/>
                <a:gd name="T140" fmla="+- 0 4354 2109"/>
                <a:gd name="T141" fmla="*/ T140 w 2353"/>
                <a:gd name="T142" fmla="+- 0 14177 12511"/>
                <a:gd name="T143" fmla="*/ 14177 h 2353"/>
                <a:gd name="T144" fmla="+- 0 4405 2109"/>
                <a:gd name="T145" fmla="*/ T144 w 2353"/>
                <a:gd name="T146" fmla="+- 0 14045 12511"/>
                <a:gd name="T147" fmla="*/ 14045 h 2353"/>
                <a:gd name="T148" fmla="+- 0 4440 2109"/>
                <a:gd name="T149" fmla="*/ T148 w 2353"/>
                <a:gd name="T150" fmla="+- 0 13906 12511"/>
                <a:gd name="T151" fmla="*/ 13906 h 2353"/>
                <a:gd name="T152" fmla="+- 0 4458 2109"/>
                <a:gd name="T153" fmla="*/ T152 w 2353"/>
                <a:gd name="T154" fmla="+- 0 13761 12511"/>
                <a:gd name="T155" fmla="*/ 13761 h 2353"/>
                <a:gd name="T156" fmla="+- 0 4458 2109"/>
                <a:gd name="T157" fmla="*/ T156 w 2353"/>
                <a:gd name="T158" fmla="+- 0 13612 12511"/>
                <a:gd name="T159" fmla="*/ 13612 h 2353"/>
                <a:gd name="T160" fmla="+- 0 4440 2109"/>
                <a:gd name="T161" fmla="*/ T160 w 2353"/>
                <a:gd name="T162" fmla="+- 0 13468 12511"/>
                <a:gd name="T163" fmla="*/ 13468 h 2353"/>
                <a:gd name="T164" fmla="+- 0 4405 2109"/>
                <a:gd name="T165" fmla="*/ T164 w 2353"/>
                <a:gd name="T166" fmla="+- 0 13329 12511"/>
                <a:gd name="T167" fmla="*/ 13329 h 2353"/>
                <a:gd name="T168" fmla="+- 0 4354 2109"/>
                <a:gd name="T169" fmla="*/ T168 w 2353"/>
                <a:gd name="T170" fmla="+- 0 13197 12511"/>
                <a:gd name="T171" fmla="*/ 13197 h 2353"/>
                <a:gd name="T172" fmla="+- 0 4288 2109"/>
                <a:gd name="T173" fmla="*/ T172 w 2353"/>
                <a:gd name="T174" fmla="+- 0 13073 12511"/>
                <a:gd name="T175" fmla="*/ 13073 h 2353"/>
                <a:gd name="T176" fmla="+- 0 4209 2109"/>
                <a:gd name="T177" fmla="*/ T176 w 2353"/>
                <a:gd name="T178" fmla="+- 0 12959 12511"/>
                <a:gd name="T179" fmla="*/ 12959 h 2353"/>
                <a:gd name="T180" fmla="+- 0 4116 2109"/>
                <a:gd name="T181" fmla="*/ T180 w 2353"/>
                <a:gd name="T182" fmla="+- 0 12855 12511"/>
                <a:gd name="T183" fmla="*/ 12855 h 2353"/>
                <a:gd name="T184" fmla="+- 0 4013 2109"/>
                <a:gd name="T185" fmla="*/ T184 w 2353"/>
                <a:gd name="T186" fmla="+- 0 12763 12511"/>
                <a:gd name="T187" fmla="*/ 12763 h 2353"/>
                <a:gd name="T188" fmla="+- 0 3898 2109"/>
                <a:gd name="T189" fmla="*/ T188 w 2353"/>
                <a:gd name="T190" fmla="+- 0 12683 12511"/>
                <a:gd name="T191" fmla="*/ 12683 h 2353"/>
                <a:gd name="T192" fmla="+- 0 3775 2109"/>
                <a:gd name="T193" fmla="*/ T192 w 2353"/>
                <a:gd name="T194" fmla="+- 0 12617 12511"/>
                <a:gd name="T195" fmla="*/ 12617 h 2353"/>
                <a:gd name="T196" fmla="+- 0 3643 2109"/>
                <a:gd name="T197" fmla="*/ T196 w 2353"/>
                <a:gd name="T198" fmla="+- 0 12566 12511"/>
                <a:gd name="T199" fmla="*/ 12566 h 2353"/>
                <a:gd name="T200" fmla="+- 0 3504 2109"/>
                <a:gd name="T201" fmla="*/ T200 w 2353"/>
                <a:gd name="T202" fmla="+- 0 12531 12511"/>
                <a:gd name="T203" fmla="*/ 12531 h 2353"/>
                <a:gd name="T204" fmla="+- 0 3359 2109"/>
                <a:gd name="T205" fmla="*/ T204 w 2353"/>
                <a:gd name="T206" fmla="+- 0 12513 12511"/>
                <a:gd name="T207" fmla="*/ 12513 h 2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353" h="2353">
                  <a:moveTo>
                    <a:pt x="1176" y="0"/>
                  </a:moveTo>
                  <a:lnTo>
                    <a:pt x="1101" y="2"/>
                  </a:lnTo>
                  <a:lnTo>
                    <a:pt x="1028" y="9"/>
                  </a:lnTo>
                  <a:lnTo>
                    <a:pt x="956" y="20"/>
                  </a:lnTo>
                  <a:lnTo>
                    <a:pt x="886" y="36"/>
                  </a:lnTo>
                  <a:lnTo>
                    <a:pt x="818" y="55"/>
                  </a:lnTo>
                  <a:lnTo>
                    <a:pt x="751" y="79"/>
                  </a:lnTo>
                  <a:lnTo>
                    <a:pt x="686" y="106"/>
                  </a:lnTo>
                  <a:lnTo>
                    <a:pt x="623" y="138"/>
                  </a:lnTo>
                  <a:lnTo>
                    <a:pt x="562" y="172"/>
                  </a:lnTo>
                  <a:lnTo>
                    <a:pt x="504" y="211"/>
                  </a:lnTo>
                  <a:lnTo>
                    <a:pt x="448" y="252"/>
                  </a:lnTo>
                  <a:lnTo>
                    <a:pt x="395" y="297"/>
                  </a:lnTo>
                  <a:lnTo>
                    <a:pt x="344" y="344"/>
                  </a:lnTo>
                  <a:lnTo>
                    <a:pt x="296" y="395"/>
                  </a:lnTo>
                  <a:lnTo>
                    <a:pt x="252" y="448"/>
                  </a:lnTo>
                  <a:lnTo>
                    <a:pt x="210" y="504"/>
                  </a:lnTo>
                  <a:lnTo>
                    <a:pt x="172" y="562"/>
                  </a:lnTo>
                  <a:lnTo>
                    <a:pt x="137" y="623"/>
                  </a:lnTo>
                  <a:lnTo>
                    <a:pt x="106" y="686"/>
                  </a:lnTo>
                  <a:lnTo>
                    <a:pt x="79" y="751"/>
                  </a:lnTo>
                  <a:lnTo>
                    <a:pt x="55" y="818"/>
                  </a:lnTo>
                  <a:lnTo>
                    <a:pt x="36" y="886"/>
                  </a:lnTo>
                  <a:lnTo>
                    <a:pt x="20" y="957"/>
                  </a:lnTo>
                  <a:lnTo>
                    <a:pt x="9" y="1028"/>
                  </a:lnTo>
                  <a:lnTo>
                    <a:pt x="2" y="1101"/>
                  </a:lnTo>
                  <a:lnTo>
                    <a:pt x="0" y="1176"/>
                  </a:lnTo>
                  <a:lnTo>
                    <a:pt x="2" y="1250"/>
                  </a:lnTo>
                  <a:lnTo>
                    <a:pt x="9" y="1323"/>
                  </a:lnTo>
                  <a:lnTo>
                    <a:pt x="20" y="1395"/>
                  </a:lnTo>
                  <a:lnTo>
                    <a:pt x="36" y="1465"/>
                  </a:lnTo>
                  <a:lnTo>
                    <a:pt x="55" y="1534"/>
                  </a:lnTo>
                  <a:lnTo>
                    <a:pt x="79" y="1601"/>
                  </a:lnTo>
                  <a:lnTo>
                    <a:pt x="106" y="1666"/>
                  </a:lnTo>
                  <a:lnTo>
                    <a:pt x="137" y="1729"/>
                  </a:lnTo>
                  <a:lnTo>
                    <a:pt x="172" y="1789"/>
                  </a:lnTo>
                  <a:lnTo>
                    <a:pt x="210" y="1848"/>
                  </a:lnTo>
                  <a:lnTo>
                    <a:pt x="252" y="1904"/>
                  </a:lnTo>
                  <a:lnTo>
                    <a:pt x="296" y="1957"/>
                  </a:lnTo>
                  <a:lnTo>
                    <a:pt x="344" y="2007"/>
                  </a:lnTo>
                  <a:lnTo>
                    <a:pt x="395" y="2055"/>
                  </a:lnTo>
                  <a:lnTo>
                    <a:pt x="448" y="2100"/>
                  </a:lnTo>
                  <a:lnTo>
                    <a:pt x="504" y="2141"/>
                  </a:lnTo>
                  <a:lnTo>
                    <a:pt x="562" y="2179"/>
                  </a:lnTo>
                  <a:lnTo>
                    <a:pt x="623" y="2214"/>
                  </a:lnTo>
                  <a:lnTo>
                    <a:pt x="686" y="2245"/>
                  </a:lnTo>
                  <a:lnTo>
                    <a:pt x="751" y="2273"/>
                  </a:lnTo>
                  <a:lnTo>
                    <a:pt x="818" y="2296"/>
                  </a:lnTo>
                  <a:lnTo>
                    <a:pt x="886" y="2316"/>
                  </a:lnTo>
                  <a:lnTo>
                    <a:pt x="956" y="2332"/>
                  </a:lnTo>
                  <a:lnTo>
                    <a:pt x="1028" y="2343"/>
                  </a:lnTo>
                  <a:lnTo>
                    <a:pt x="1101" y="2350"/>
                  </a:lnTo>
                  <a:lnTo>
                    <a:pt x="1176" y="2352"/>
                  </a:lnTo>
                  <a:lnTo>
                    <a:pt x="1250" y="2350"/>
                  </a:lnTo>
                  <a:lnTo>
                    <a:pt x="1323" y="2343"/>
                  </a:lnTo>
                  <a:lnTo>
                    <a:pt x="1395" y="2332"/>
                  </a:lnTo>
                  <a:lnTo>
                    <a:pt x="1465" y="2316"/>
                  </a:lnTo>
                  <a:lnTo>
                    <a:pt x="1534" y="2296"/>
                  </a:lnTo>
                  <a:lnTo>
                    <a:pt x="1601" y="2273"/>
                  </a:lnTo>
                  <a:lnTo>
                    <a:pt x="1666" y="2245"/>
                  </a:lnTo>
                  <a:lnTo>
                    <a:pt x="1729" y="2214"/>
                  </a:lnTo>
                  <a:lnTo>
                    <a:pt x="1789" y="2179"/>
                  </a:lnTo>
                  <a:lnTo>
                    <a:pt x="1848" y="2141"/>
                  </a:lnTo>
                  <a:lnTo>
                    <a:pt x="1904" y="2100"/>
                  </a:lnTo>
                  <a:lnTo>
                    <a:pt x="1957" y="2055"/>
                  </a:lnTo>
                  <a:lnTo>
                    <a:pt x="2007" y="2007"/>
                  </a:lnTo>
                  <a:lnTo>
                    <a:pt x="2055" y="1957"/>
                  </a:lnTo>
                  <a:lnTo>
                    <a:pt x="2100" y="1904"/>
                  </a:lnTo>
                  <a:lnTo>
                    <a:pt x="2141" y="1848"/>
                  </a:lnTo>
                  <a:lnTo>
                    <a:pt x="2179" y="1789"/>
                  </a:lnTo>
                  <a:lnTo>
                    <a:pt x="2214" y="1729"/>
                  </a:lnTo>
                  <a:lnTo>
                    <a:pt x="2245" y="1666"/>
                  </a:lnTo>
                  <a:lnTo>
                    <a:pt x="2273" y="1601"/>
                  </a:lnTo>
                  <a:lnTo>
                    <a:pt x="2296" y="1534"/>
                  </a:lnTo>
                  <a:lnTo>
                    <a:pt x="2316" y="1465"/>
                  </a:lnTo>
                  <a:lnTo>
                    <a:pt x="2331" y="1395"/>
                  </a:lnTo>
                  <a:lnTo>
                    <a:pt x="2343" y="1323"/>
                  </a:lnTo>
                  <a:lnTo>
                    <a:pt x="2349" y="1250"/>
                  </a:lnTo>
                  <a:lnTo>
                    <a:pt x="2352" y="1176"/>
                  </a:lnTo>
                  <a:lnTo>
                    <a:pt x="2349" y="1101"/>
                  </a:lnTo>
                  <a:lnTo>
                    <a:pt x="2343" y="1028"/>
                  </a:lnTo>
                  <a:lnTo>
                    <a:pt x="2331" y="957"/>
                  </a:lnTo>
                  <a:lnTo>
                    <a:pt x="2316" y="886"/>
                  </a:lnTo>
                  <a:lnTo>
                    <a:pt x="2296" y="818"/>
                  </a:lnTo>
                  <a:lnTo>
                    <a:pt x="2273" y="751"/>
                  </a:lnTo>
                  <a:lnTo>
                    <a:pt x="2245" y="686"/>
                  </a:lnTo>
                  <a:lnTo>
                    <a:pt x="2214" y="623"/>
                  </a:lnTo>
                  <a:lnTo>
                    <a:pt x="2179" y="562"/>
                  </a:lnTo>
                  <a:lnTo>
                    <a:pt x="2141" y="504"/>
                  </a:lnTo>
                  <a:lnTo>
                    <a:pt x="2100" y="448"/>
                  </a:lnTo>
                  <a:lnTo>
                    <a:pt x="2055" y="395"/>
                  </a:lnTo>
                  <a:lnTo>
                    <a:pt x="2007" y="344"/>
                  </a:lnTo>
                  <a:lnTo>
                    <a:pt x="1957" y="297"/>
                  </a:lnTo>
                  <a:lnTo>
                    <a:pt x="1904" y="252"/>
                  </a:lnTo>
                  <a:lnTo>
                    <a:pt x="1848" y="211"/>
                  </a:lnTo>
                  <a:lnTo>
                    <a:pt x="1789" y="172"/>
                  </a:lnTo>
                  <a:lnTo>
                    <a:pt x="1729" y="138"/>
                  </a:lnTo>
                  <a:lnTo>
                    <a:pt x="1666" y="106"/>
                  </a:lnTo>
                  <a:lnTo>
                    <a:pt x="1601" y="79"/>
                  </a:lnTo>
                  <a:lnTo>
                    <a:pt x="1534" y="55"/>
                  </a:lnTo>
                  <a:lnTo>
                    <a:pt x="1465" y="36"/>
                  </a:lnTo>
                  <a:lnTo>
                    <a:pt x="1395" y="20"/>
                  </a:lnTo>
                  <a:lnTo>
                    <a:pt x="1323" y="9"/>
                  </a:lnTo>
                  <a:lnTo>
                    <a:pt x="1250" y="2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00AEEF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PT"/>
            </a:p>
          </p:txBody>
        </p:sp>
        <p:sp>
          <p:nvSpPr>
            <p:cNvPr id="14" name="AutoShape 261">
              <a:extLst>
                <a:ext uri="{FF2B5EF4-FFF2-40B4-BE49-F238E27FC236}">
                  <a16:creationId xmlns:a16="http://schemas.microsoft.com/office/drawing/2014/main" id="{BF8136A1-F90B-483A-AB25-78963D91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" y="15988"/>
              <a:ext cx="1973" cy="1664"/>
            </a:xfrm>
            <a:custGeom>
              <a:avLst/>
              <a:gdLst>
                <a:gd name="T0" fmla="+- 0 2739 -230"/>
                <a:gd name="T1" fmla="*/ T0 w 1973"/>
                <a:gd name="T2" fmla="+- 0 13239 15988"/>
                <a:gd name="T3" fmla="*/ 13239 h 1664"/>
                <a:gd name="T4" fmla="+- 0 2792 -230"/>
                <a:gd name="T5" fmla="*/ T4 w 1973"/>
                <a:gd name="T6" fmla="+- 0 13371 15988"/>
                <a:gd name="T7" fmla="*/ 13371 h 1664"/>
                <a:gd name="T8" fmla="+- 0 2995 -230"/>
                <a:gd name="T9" fmla="*/ T8 w 1973"/>
                <a:gd name="T10" fmla="+- 0 13433 15988"/>
                <a:gd name="T11" fmla="*/ 13433 h 1664"/>
                <a:gd name="T12" fmla="+- 0 3252 -230"/>
                <a:gd name="T13" fmla="*/ T12 w 1973"/>
                <a:gd name="T14" fmla="+- 0 13354 15988"/>
                <a:gd name="T15" fmla="*/ 13354 h 1664"/>
                <a:gd name="T16" fmla="+- 0 3393 -230"/>
                <a:gd name="T17" fmla="*/ T16 w 1973"/>
                <a:gd name="T18" fmla="+- 0 13389 15988"/>
                <a:gd name="T19" fmla="*/ 13389 h 1664"/>
                <a:gd name="T20" fmla="+- 0 3685 -230"/>
                <a:gd name="T21" fmla="*/ T20 w 1973"/>
                <a:gd name="T22" fmla="+- 0 13415 15988"/>
                <a:gd name="T23" fmla="*/ 13415 h 1664"/>
                <a:gd name="T24" fmla="+- 0 3809 -230"/>
                <a:gd name="T25" fmla="*/ T24 w 1973"/>
                <a:gd name="T26" fmla="+- 0 13530 15988"/>
                <a:gd name="T27" fmla="*/ 13530 h 1664"/>
                <a:gd name="T28" fmla="+- 0 4057 -230"/>
                <a:gd name="T29" fmla="*/ T28 w 1973"/>
                <a:gd name="T30" fmla="+- 0 13566 15988"/>
                <a:gd name="T31" fmla="*/ 13566 h 1664"/>
                <a:gd name="T32" fmla="+- 0 4304 -230"/>
                <a:gd name="T33" fmla="*/ T32 w 1973"/>
                <a:gd name="T34" fmla="+- 0 13637 15988"/>
                <a:gd name="T35" fmla="*/ 13637 h 1664"/>
                <a:gd name="T36" fmla="+- 0 4145 -230"/>
                <a:gd name="T37" fmla="*/ T36 w 1973"/>
                <a:gd name="T38" fmla="+- 0 13681 15988"/>
                <a:gd name="T39" fmla="*/ 13681 h 1664"/>
                <a:gd name="T40" fmla="+- 0 4048 -230"/>
                <a:gd name="T41" fmla="*/ T40 w 1973"/>
                <a:gd name="T42" fmla="+- 0 13849 15988"/>
                <a:gd name="T43" fmla="*/ 13849 h 1664"/>
                <a:gd name="T44" fmla="+- 0 3924 -230"/>
                <a:gd name="T45" fmla="*/ T44 w 1973"/>
                <a:gd name="T46" fmla="+- 0 13902 15988"/>
                <a:gd name="T47" fmla="*/ 13902 h 1664"/>
                <a:gd name="T48" fmla="+- 0 3835 -230"/>
                <a:gd name="T49" fmla="*/ T48 w 1973"/>
                <a:gd name="T50" fmla="+- 0 14017 15988"/>
                <a:gd name="T51" fmla="*/ 14017 h 1664"/>
                <a:gd name="T52" fmla="+- 0 3685 -230"/>
                <a:gd name="T53" fmla="*/ T52 w 1973"/>
                <a:gd name="T54" fmla="+- 0 14035 15988"/>
                <a:gd name="T55" fmla="*/ 14035 h 1664"/>
                <a:gd name="T56" fmla="+- 0 3446 -230"/>
                <a:gd name="T57" fmla="*/ T56 w 1973"/>
                <a:gd name="T58" fmla="+- 0 14079 15988"/>
                <a:gd name="T59" fmla="*/ 14079 h 1664"/>
                <a:gd name="T60" fmla="+- 0 3119 -230"/>
                <a:gd name="T61" fmla="*/ T60 w 1973"/>
                <a:gd name="T62" fmla="+- 0 14008 15988"/>
                <a:gd name="T63" fmla="*/ 14008 h 1664"/>
                <a:gd name="T64" fmla="+- 0 2925 -230"/>
                <a:gd name="T65" fmla="*/ T64 w 1973"/>
                <a:gd name="T66" fmla="+- 0 13946 15988"/>
                <a:gd name="T67" fmla="*/ 13946 h 1664"/>
                <a:gd name="T68" fmla="+- 0 2553 -230"/>
                <a:gd name="T69" fmla="*/ T68 w 1973"/>
                <a:gd name="T70" fmla="+- 0 13734 15988"/>
                <a:gd name="T71" fmla="*/ 13734 h 1664"/>
                <a:gd name="T72" fmla="+- 0 2403 -230"/>
                <a:gd name="T73" fmla="*/ T72 w 1973"/>
                <a:gd name="T74" fmla="+- 0 13628 15988"/>
                <a:gd name="T75" fmla="*/ 13628 h 1664"/>
                <a:gd name="T76" fmla="+- 0 2358 -230"/>
                <a:gd name="T77" fmla="*/ T76 w 1973"/>
                <a:gd name="T78" fmla="+- 0 13468 15988"/>
                <a:gd name="T79" fmla="*/ 13468 h 1664"/>
                <a:gd name="T80" fmla="+- 0 2588 -230"/>
                <a:gd name="T81" fmla="*/ T80 w 1973"/>
                <a:gd name="T82" fmla="+- 0 13265 15988"/>
                <a:gd name="T83" fmla="*/ 13265 h 1664"/>
                <a:gd name="T84" fmla="+- 0 4295 -230"/>
                <a:gd name="T85" fmla="*/ T84 w 1973"/>
                <a:gd name="T86" fmla="+- 0 12548 15988"/>
                <a:gd name="T87" fmla="*/ 12548 h 1664"/>
                <a:gd name="T88" fmla="+- 0 4251 -230"/>
                <a:gd name="T89" fmla="*/ T88 w 1973"/>
                <a:gd name="T90" fmla="+- 0 12646 15988"/>
                <a:gd name="T91" fmla="*/ 12646 h 1664"/>
                <a:gd name="T92" fmla="+- 0 4278 -230"/>
                <a:gd name="T93" fmla="*/ T92 w 1973"/>
                <a:gd name="T94" fmla="+- 0 12752 15988"/>
                <a:gd name="T95" fmla="*/ 12752 h 1664"/>
                <a:gd name="T96" fmla="+- 0 4004 -230"/>
                <a:gd name="T97" fmla="*/ T96 w 1973"/>
                <a:gd name="T98" fmla="+- 0 12823 15988"/>
                <a:gd name="T99" fmla="*/ 12823 h 1664"/>
                <a:gd name="T100" fmla="+- 0 3809 -230"/>
                <a:gd name="T101" fmla="*/ T100 w 1973"/>
                <a:gd name="T102" fmla="+- 0 12955 15988"/>
                <a:gd name="T103" fmla="*/ 12955 h 1664"/>
                <a:gd name="T104" fmla="+- 0 3685 -230"/>
                <a:gd name="T105" fmla="*/ T104 w 1973"/>
                <a:gd name="T106" fmla="+- 0 12885 15988"/>
                <a:gd name="T107" fmla="*/ 12885 h 1664"/>
                <a:gd name="T108" fmla="+- 0 3791 -230"/>
                <a:gd name="T109" fmla="*/ T108 w 1973"/>
                <a:gd name="T110" fmla="+- 0 12752 15988"/>
                <a:gd name="T111" fmla="*/ 12752 h 1664"/>
                <a:gd name="T112" fmla="+- 0 3933 -230"/>
                <a:gd name="T113" fmla="*/ T112 w 1973"/>
                <a:gd name="T114" fmla="+- 0 12584 15988"/>
                <a:gd name="T115" fmla="*/ 12584 h 1664"/>
                <a:gd name="T116" fmla="+- 0 4066 -230"/>
                <a:gd name="T117" fmla="*/ T116 w 1973"/>
                <a:gd name="T118" fmla="+- 0 12487 15988"/>
                <a:gd name="T119" fmla="*/ 12487 h 1664"/>
                <a:gd name="T120" fmla="+- 0 4163 -230"/>
                <a:gd name="T121" fmla="*/ T120 w 1973"/>
                <a:gd name="T122" fmla="+- 0 12451 15988"/>
                <a:gd name="T123" fmla="*/ 12451 h 1664"/>
                <a:gd name="T124" fmla="+- 0 4322 -230"/>
                <a:gd name="T125" fmla="*/ T124 w 1973"/>
                <a:gd name="T126" fmla="+- 0 12513 15988"/>
                <a:gd name="T127" fmla="*/ 12513 h 16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973" h="1664">
                  <a:moveTo>
                    <a:pt x="2818" y="-2723"/>
                  </a:moveTo>
                  <a:lnTo>
                    <a:pt x="2969" y="-2749"/>
                  </a:lnTo>
                  <a:lnTo>
                    <a:pt x="2960" y="-2643"/>
                  </a:lnTo>
                  <a:lnTo>
                    <a:pt x="3022" y="-2617"/>
                  </a:lnTo>
                  <a:lnTo>
                    <a:pt x="3110" y="-2599"/>
                  </a:lnTo>
                  <a:lnTo>
                    <a:pt x="3225" y="-2555"/>
                  </a:lnTo>
                  <a:lnTo>
                    <a:pt x="3349" y="-2546"/>
                  </a:lnTo>
                  <a:lnTo>
                    <a:pt x="3482" y="-2634"/>
                  </a:lnTo>
                  <a:lnTo>
                    <a:pt x="3588" y="-2626"/>
                  </a:lnTo>
                  <a:lnTo>
                    <a:pt x="3623" y="-2599"/>
                  </a:lnTo>
                  <a:lnTo>
                    <a:pt x="3756" y="-2652"/>
                  </a:lnTo>
                  <a:lnTo>
                    <a:pt x="3915" y="-2573"/>
                  </a:lnTo>
                  <a:lnTo>
                    <a:pt x="3977" y="-2528"/>
                  </a:lnTo>
                  <a:lnTo>
                    <a:pt x="4039" y="-2458"/>
                  </a:lnTo>
                  <a:lnTo>
                    <a:pt x="4101" y="-2369"/>
                  </a:lnTo>
                  <a:lnTo>
                    <a:pt x="4287" y="-2422"/>
                  </a:lnTo>
                  <a:lnTo>
                    <a:pt x="4393" y="-2369"/>
                  </a:lnTo>
                  <a:lnTo>
                    <a:pt x="4534" y="-2351"/>
                  </a:lnTo>
                  <a:lnTo>
                    <a:pt x="4499" y="-2298"/>
                  </a:lnTo>
                  <a:lnTo>
                    <a:pt x="4375" y="-2307"/>
                  </a:lnTo>
                  <a:lnTo>
                    <a:pt x="4287" y="-2219"/>
                  </a:lnTo>
                  <a:lnTo>
                    <a:pt x="4278" y="-2139"/>
                  </a:lnTo>
                  <a:lnTo>
                    <a:pt x="4234" y="-2113"/>
                  </a:lnTo>
                  <a:lnTo>
                    <a:pt x="4154" y="-2086"/>
                  </a:lnTo>
                  <a:lnTo>
                    <a:pt x="4172" y="-1989"/>
                  </a:lnTo>
                  <a:lnTo>
                    <a:pt x="4065" y="-1971"/>
                  </a:lnTo>
                  <a:lnTo>
                    <a:pt x="3995" y="-1936"/>
                  </a:lnTo>
                  <a:lnTo>
                    <a:pt x="3915" y="-1953"/>
                  </a:lnTo>
                  <a:lnTo>
                    <a:pt x="3774" y="-1944"/>
                  </a:lnTo>
                  <a:lnTo>
                    <a:pt x="3676" y="-1909"/>
                  </a:lnTo>
                  <a:lnTo>
                    <a:pt x="3544" y="-1962"/>
                  </a:lnTo>
                  <a:lnTo>
                    <a:pt x="3349" y="-1980"/>
                  </a:lnTo>
                  <a:lnTo>
                    <a:pt x="3243" y="-2077"/>
                  </a:lnTo>
                  <a:lnTo>
                    <a:pt x="3155" y="-2042"/>
                  </a:lnTo>
                  <a:lnTo>
                    <a:pt x="3004" y="-2148"/>
                  </a:lnTo>
                  <a:lnTo>
                    <a:pt x="2783" y="-2254"/>
                  </a:lnTo>
                  <a:lnTo>
                    <a:pt x="2686" y="-2360"/>
                  </a:lnTo>
                  <a:lnTo>
                    <a:pt x="2633" y="-2360"/>
                  </a:lnTo>
                  <a:lnTo>
                    <a:pt x="2642" y="-2484"/>
                  </a:lnTo>
                  <a:lnTo>
                    <a:pt x="2588" y="-2520"/>
                  </a:lnTo>
                  <a:lnTo>
                    <a:pt x="2703" y="-2652"/>
                  </a:lnTo>
                  <a:lnTo>
                    <a:pt x="2818" y="-2723"/>
                  </a:lnTo>
                  <a:close/>
                  <a:moveTo>
                    <a:pt x="4552" y="-3475"/>
                  </a:moveTo>
                  <a:lnTo>
                    <a:pt x="4525" y="-3440"/>
                  </a:lnTo>
                  <a:lnTo>
                    <a:pt x="4561" y="-3360"/>
                  </a:lnTo>
                  <a:lnTo>
                    <a:pt x="4481" y="-3342"/>
                  </a:lnTo>
                  <a:lnTo>
                    <a:pt x="4534" y="-3289"/>
                  </a:lnTo>
                  <a:lnTo>
                    <a:pt x="4508" y="-3236"/>
                  </a:lnTo>
                  <a:lnTo>
                    <a:pt x="4287" y="-3263"/>
                  </a:lnTo>
                  <a:lnTo>
                    <a:pt x="4234" y="-3165"/>
                  </a:lnTo>
                  <a:lnTo>
                    <a:pt x="4172" y="-3059"/>
                  </a:lnTo>
                  <a:lnTo>
                    <a:pt x="4039" y="-3033"/>
                  </a:lnTo>
                  <a:lnTo>
                    <a:pt x="3968" y="-3059"/>
                  </a:lnTo>
                  <a:lnTo>
                    <a:pt x="3915" y="-3103"/>
                  </a:lnTo>
                  <a:lnTo>
                    <a:pt x="3951" y="-3148"/>
                  </a:lnTo>
                  <a:lnTo>
                    <a:pt x="4021" y="-3236"/>
                  </a:lnTo>
                  <a:lnTo>
                    <a:pt x="4039" y="-3360"/>
                  </a:lnTo>
                  <a:lnTo>
                    <a:pt x="4163" y="-3404"/>
                  </a:lnTo>
                  <a:lnTo>
                    <a:pt x="4198" y="-3466"/>
                  </a:lnTo>
                  <a:lnTo>
                    <a:pt x="4296" y="-3501"/>
                  </a:lnTo>
                  <a:lnTo>
                    <a:pt x="4357" y="-3572"/>
                  </a:lnTo>
                  <a:lnTo>
                    <a:pt x="4393" y="-3537"/>
                  </a:lnTo>
                  <a:lnTo>
                    <a:pt x="4464" y="-3510"/>
                  </a:lnTo>
                  <a:lnTo>
                    <a:pt x="4552" y="-3475"/>
                  </a:lnTo>
                  <a:close/>
                </a:path>
              </a:pathLst>
            </a:custGeom>
            <a:noFill/>
            <a:ln w="254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PT"/>
            </a:p>
          </p:txBody>
        </p:sp>
        <p:sp>
          <p:nvSpPr>
            <p:cNvPr id="15" name="Freeform 260">
              <a:extLst>
                <a:ext uri="{FF2B5EF4-FFF2-40B4-BE49-F238E27FC236}">
                  <a16:creationId xmlns:a16="http://schemas.microsoft.com/office/drawing/2014/main" id="{CC7C1D31-DB2D-4B79-AB19-20A81F6D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13191"/>
              <a:ext cx="406" cy="609"/>
            </a:xfrm>
            <a:custGeom>
              <a:avLst/>
              <a:gdLst>
                <a:gd name="T0" fmla="+- 0 3428 3225"/>
                <a:gd name="T1" fmla="*/ T0 w 406"/>
                <a:gd name="T2" fmla="+- 0 13192 13192"/>
                <a:gd name="T3" fmla="*/ 13192 h 609"/>
                <a:gd name="T4" fmla="+- 0 3349 3225"/>
                <a:gd name="T5" fmla="*/ T4 w 406"/>
                <a:gd name="T6" fmla="+- 0 13208 13192"/>
                <a:gd name="T7" fmla="*/ 13208 h 609"/>
                <a:gd name="T8" fmla="+- 0 3285 3225"/>
                <a:gd name="T9" fmla="*/ T8 w 406"/>
                <a:gd name="T10" fmla="+- 0 13251 13192"/>
                <a:gd name="T11" fmla="*/ 13251 h 609"/>
                <a:gd name="T12" fmla="+- 0 3241 3225"/>
                <a:gd name="T13" fmla="*/ T12 w 406"/>
                <a:gd name="T14" fmla="+- 0 13315 13192"/>
                <a:gd name="T15" fmla="*/ 13315 h 609"/>
                <a:gd name="T16" fmla="+- 0 3225 3225"/>
                <a:gd name="T17" fmla="*/ T16 w 406"/>
                <a:gd name="T18" fmla="+- 0 13394 13192"/>
                <a:gd name="T19" fmla="*/ 13394 h 609"/>
                <a:gd name="T20" fmla="+- 0 3227 3225"/>
                <a:gd name="T21" fmla="*/ T20 w 406"/>
                <a:gd name="T22" fmla="+- 0 13421 13192"/>
                <a:gd name="T23" fmla="*/ 13421 h 609"/>
                <a:gd name="T24" fmla="+- 0 3232 3225"/>
                <a:gd name="T25" fmla="*/ T24 w 406"/>
                <a:gd name="T26" fmla="+- 0 13447 13192"/>
                <a:gd name="T27" fmla="*/ 13447 h 609"/>
                <a:gd name="T28" fmla="+- 0 3240 3225"/>
                <a:gd name="T29" fmla="*/ T28 w 406"/>
                <a:gd name="T30" fmla="+- 0 13472 13192"/>
                <a:gd name="T31" fmla="*/ 13472 h 609"/>
                <a:gd name="T32" fmla="+- 0 3252 3225"/>
                <a:gd name="T33" fmla="*/ T32 w 406"/>
                <a:gd name="T34" fmla="+- 0 13495 13192"/>
                <a:gd name="T35" fmla="*/ 13495 h 609"/>
                <a:gd name="T36" fmla="+- 0 3427 3225"/>
                <a:gd name="T37" fmla="*/ T36 w 406"/>
                <a:gd name="T38" fmla="+- 0 13800 13192"/>
                <a:gd name="T39" fmla="*/ 13800 h 609"/>
                <a:gd name="T40" fmla="+- 0 3601 3225"/>
                <a:gd name="T41" fmla="*/ T40 w 406"/>
                <a:gd name="T42" fmla="+- 0 13500 13192"/>
                <a:gd name="T43" fmla="*/ 13500 h 609"/>
                <a:gd name="T44" fmla="+- 0 3613 3225"/>
                <a:gd name="T45" fmla="*/ T44 w 406"/>
                <a:gd name="T46" fmla="+- 0 13475 13192"/>
                <a:gd name="T47" fmla="*/ 13475 h 609"/>
                <a:gd name="T48" fmla="+- 0 3623 3225"/>
                <a:gd name="T49" fmla="*/ T48 w 406"/>
                <a:gd name="T50" fmla="+- 0 13449 13192"/>
                <a:gd name="T51" fmla="*/ 13449 h 609"/>
                <a:gd name="T52" fmla="+- 0 3629 3225"/>
                <a:gd name="T53" fmla="*/ T52 w 406"/>
                <a:gd name="T54" fmla="+- 0 13422 13192"/>
                <a:gd name="T55" fmla="*/ 13422 h 609"/>
                <a:gd name="T56" fmla="+- 0 3631 3225"/>
                <a:gd name="T57" fmla="*/ T56 w 406"/>
                <a:gd name="T58" fmla="+- 0 13394 13192"/>
                <a:gd name="T59" fmla="*/ 13394 h 609"/>
                <a:gd name="T60" fmla="+- 0 3615 3225"/>
                <a:gd name="T61" fmla="*/ T60 w 406"/>
                <a:gd name="T62" fmla="+- 0 13315 13192"/>
                <a:gd name="T63" fmla="*/ 13315 h 609"/>
                <a:gd name="T64" fmla="+- 0 3572 3225"/>
                <a:gd name="T65" fmla="*/ T64 w 406"/>
                <a:gd name="T66" fmla="+- 0 13251 13192"/>
                <a:gd name="T67" fmla="*/ 13251 h 609"/>
                <a:gd name="T68" fmla="+- 0 3507 3225"/>
                <a:gd name="T69" fmla="*/ T68 w 406"/>
                <a:gd name="T70" fmla="+- 0 13208 13192"/>
                <a:gd name="T71" fmla="*/ 13208 h 609"/>
                <a:gd name="T72" fmla="+- 0 3428 3225"/>
                <a:gd name="T73" fmla="*/ T72 w 406"/>
                <a:gd name="T74" fmla="+- 0 13192 13192"/>
                <a:gd name="T75" fmla="*/ 13192 h 6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06" h="609">
                  <a:moveTo>
                    <a:pt x="203" y="0"/>
                  </a:moveTo>
                  <a:lnTo>
                    <a:pt x="124" y="16"/>
                  </a:lnTo>
                  <a:lnTo>
                    <a:pt x="60" y="59"/>
                  </a:lnTo>
                  <a:lnTo>
                    <a:pt x="16" y="123"/>
                  </a:lnTo>
                  <a:lnTo>
                    <a:pt x="0" y="202"/>
                  </a:lnTo>
                  <a:lnTo>
                    <a:pt x="2" y="229"/>
                  </a:lnTo>
                  <a:lnTo>
                    <a:pt x="7" y="255"/>
                  </a:lnTo>
                  <a:lnTo>
                    <a:pt x="15" y="280"/>
                  </a:lnTo>
                  <a:lnTo>
                    <a:pt x="27" y="303"/>
                  </a:lnTo>
                  <a:lnTo>
                    <a:pt x="202" y="608"/>
                  </a:lnTo>
                  <a:lnTo>
                    <a:pt x="376" y="308"/>
                  </a:lnTo>
                  <a:lnTo>
                    <a:pt x="388" y="283"/>
                  </a:lnTo>
                  <a:lnTo>
                    <a:pt x="398" y="257"/>
                  </a:lnTo>
                  <a:lnTo>
                    <a:pt x="404" y="230"/>
                  </a:lnTo>
                  <a:lnTo>
                    <a:pt x="406" y="202"/>
                  </a:lnTo>
                  <a:lnTo>
                    <a:pt x="390" y="123"/>
                  </a:lnTo>
                  <a:lnTo>
                    <a:pt x="347" y="59"/>
                  </a:lnTo>
                  <a:lnTo>
                    <a:pt x="282" y="1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4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PT"/>
            </a:p>
          </p:txBody>
        </p:sp>
        <p:pic>
          <p:nvPicPr>
            <p:cNvPr id="16" name="Picture 259">
              <a:extLst>
                <a:ext uri="{FF2B5EF4-FFF2-40B4-BE49-F238E27FC236}">
                  <a16:creationId xmlns:a16="http://schemas.microsoft.com/office/drawing/2014/main" id="{043CA826-7B9C-4DDD-9323-457C265B0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13283"/>
              <a:ext cx="231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B13385B-68D0-4107-B11E-2A77D64EF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53560"/>
              </p:ext>
            </p:extLst>
          </p:nvPr>
        </p:nvGraphicFramePr>
        <p:xfrm>
          <a:off x="813264" y="4314268"/>
          <a:ext cx="630203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291">
                  <a:extLst>
                    <a:ext uri="{9D8B030D-6E8A-4147-A177-3AD203B41FA5}">
                      <a16:colId xmlns:a16="http://schemas.microsoft.com/office/drawing/2014/main" val="1546927386"/>
                    </a:ext>
                  </a:extLst>
                </a:gridCol>
                <a:gridCol w="900291">
                  <a:extLst>
                    <a:ext uri="{9D8B030D-6E8A-4147-A177-3AD203B41FA5}">
                      <a16:colId xmlns:a16="http://schemas.microsoft.com/office/drawing/2014/main" val="635558335"/>
                    </a:ext>
                  </a:extLst>
                </a:gridCol>
                <a:gridCol w="900291">
                  <a:extLst>
                    <a:ext uri="{9D8B030D-6E8A-4147-A177-3AD203B41FA5}">
                      <a16:colId xmlns:a16="http://schemas.microsoft.com/office/drawing/2014/main" val="3190206748"/>
                    </a:ext>
                  </a:extLst>
                </a:gridCol>
                <a:gridCol w="900291">
                  <a:extLst>
                    <a:ext uri="{9D8B030D-6E8A-4147-A177-3AD203B41FA5}">
                      <a16:colId xmlns:a16="http://schemas.microsoft.com/office/drawing/2014/main" val="1187543318"/>
                    </a:ext>
                  </a:extLst>
                </a:gridCol>
                <a:gridCol w="900291">
                  <a:extLst>
                    <a:ext uri="{9D8B030D-6E8A-4147-A177-3AD203B41FA5}">
                      <a16:colId xmlns:a16="http://schemas.microsoft.com/office/drawing/2014/main" val="3527491848"/>
                    </a:ext>
                  </a:extLst>
                </a:gridCol>
                <a:gridCol w="963430">
                  <a:extLst>
                    <a:ext uri="{9D8B030D-6E8A-4147-A177-3AD203B41FA5}">
                      <a16:colId xmlns:a16="http://schemas.microsoft.com/office/drawing/2014/main" val="267392321"/>
                    </a:ext>
                  </a:extLst>
                </a:gridCol>
                <a:gridCol w="837152">
                  <a:extLst>
                    <a:ext uri="{9D8B030D-6E8A-4147-A177-3AD203B41FA5}">
                      <a16:colId xmlns:a16="http://schemas.microsoft.com/office/drawing/2014/main" val="2686514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/>
                        <a:t>Patroc</a:t>
                      </a:r>
                      <a:r>
                        <a:rPr lang="pt-PT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Empresa </a:t>
                      </a:r>
                      <a:r>
                        <a:rPr lang="pt-PT" sz="1400" dirty="0" err="1"/>
                        <a:t>Patroc</a:t>
                      </a:r>
                      <a:r>
                        <a:rPr lang="pt-PT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Suspenso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Assistente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6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637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16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466CEC9-A6FD-4E89-BDDB-7ED4F74F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-1" r="22252" b="14678"/>
          <a:stretch/>
        </p:blipFill>
        <p:spPr>
          <a:xfrm>
            <a:off x="643467" y="1862223"/>
            <a:ext cx="5270035" cy="31335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A5ED3A7-7A85-4011-A08D-54993B70F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22"/>
          <a:stretch/>
        </p:blipFill>
        <p:spPr>
          <a:xfrm>
            <a:off x="6253817" y="1862223"/>
            <a:ext cx="5294715" cy="3133554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927E742-B663-4A4A-BED7-708139D9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C67E5D2-C634-466A-92FA-2AA31371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altLang="pt-PT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Slide nº </a:t>
            </a:r>
            <a:fld id="{DB038AA0-2331-4528-928E-FA51D232FC9D}" type="slidenum">
              <a:rPr lang="en-US" altLang="pt-PT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  <a:defRPr/>
              </a:pPr>
              <a:t>30</a:t>
            </a:fld>
            <a:endParaRPr lang="en-US" altLang="pt-PT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4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ED0CB2-7211-4DE5-8208-FDF43BF7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4980"/>
            <a:ext cx="5294716" cy="346803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DE389D8-26C0-4A39-9417-D73888B5A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5" t="8539"/>
          <a:stretch/>
        </p:blipFill>
        <p:spPr>
          <a:xfrm>
            <a:off x="6253817" y="1652071"/>
            <a:ext cx="5294715" cy="3553858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927E742-B663-4A4A-BED7-708139D9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C67E5D2-C634-466A-92FA-2AA31371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altLang="pt-PT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Slide nº </a:t>
            </a:r>
            <a:fld id="{DB038AA0-2331-4528-928E-FA51D232FC9D}" type="slidenum">
              <a:rPr lang="en-US" altLang="pt-PT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  <a:defRPr/>
              </a:pPr>
              <a:t>31</a:t>
            </a:fld>
            <a:endParaRPr lang="en-US" altLang="pt-PT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6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"/>
          <p:cNvSpPr/>
          <p:nvPr/>
        </p:nvSpPr>
        <p:spPr>
          <a:xfrm rot="5400000">
            <a:off x="6849707" y="-874891"/>
            <a:ext cx="1378774" cy="7349195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600">
              <a:latin typeface="+mn-lt"/>
            </a:endParaRPr>
          </a:p>
        </p:txBody>
      </p:sp>
      <p:sp>
        <p:nvSpPr>
          <p:cNvPr id="27" name="Google Shape;637;p9">
            <a:extLst>
              <a:ext uri="{FF2B5EF4-FFF2-40B4-BE49-F238E27FC236}">
                <a16:creationId xmlns:a16="http://schemas.microsoft.com/office/drawing/2014/main" id="{F45EB423-36A1-4866-A3B2-4BC7F5619299}"/>
              </a:ext>
            </a:extLst>
          </p:cNvPr>
          <p:cNvSpPr txBox="1"/>
          <p:nvPr/>
        </p:nvSpPr>
        <p:spPr>
          <a:xfrm>
            <a:off x="3834482" y="2063347"/>
            <a:ext cx="7271378" cy="16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algn="l"/>
            <a:r>
              <a:rPr lang="pt-PT" sz="1600" dirty="0">
                <a:solidFill>
                  <a:srgbClr val="222222"/>
                </a:solidFill>
                <a:latin typeface="+mn-lt"/>
              </a:rPr>
              <a:t>Inspirar os Líderes a viver o Amor e a Verdade no mundo económico e empresarial e com isso a transformar a sociedade.</a:t>
            </a:r>
            <a:endParaRPr lang="pt-PT" sz="1600" b="0" i="0" dirty="0">
              <a:solidFill>
                <a:srgbClr val="111111"/>
              </a:solidFill>
              <a:effectLst/>
              <a:latin typeface="+mn-lt"/>
            </a:endParaRPr>
          </a:p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sz="1600" dirty="0">
              <a:latin typeface="+mn-lt"/>
            </a:endParaRPr>
          </a:p>
        </p:txBody>
      </p:sp>
      <p:sp>
        <p:nvSpPr>
          <p:cNvPr id="28" name="Google Shape;641;p9">
            <a:extLst>
              <a:ext uri="{FF2B5EF4-FFF2-40B4-BE49-F238E27FC236}">
                <a16:creationId xmlns:a16="http://schemas.microsoft.com/office/drawing/2014/main" id="{48CB3D98-5F6C-4F8B-8D6A-1CD092774245}"/>
              </a:ext>
            </a:extLst>
          </p:cNvPr>
          <p:cNvSpPr txBox="1"/>
          <p:nvPr/>
        </p:nvSpPr>
        <p:spPr>
          <a:xfrm>
            <a:off x="3879117" y="3947421"/>
            <a:ext cx="7289853" cy="155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lvl="1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pt-PT" sz="1600" dirty="0">
                <a:solidFill>
                  <a:srgbClr val="222222"/>
                </a:solidFill>
                <a:latin typeface="+mn-lt"/>
              </a:rPr>
              <a:t>A ACEGE é uma Comunidade de líderes empresariais cristãos que procuram, através do seu trabalho, a promoção da dignidade de cada pessoa e a construção do Bem Comum, tornando-se assim coparticipantes na Criação.</a:t>
            </a:r>
          </a:p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sz="1600" dirty="0">
              <a:latin typeface="+mn-lt"/>
            </a:endParaRPr>
          </a:p>
        </p:txBody>
      </p:sp>
      <p:sp>
        <p:nvSpPr>
          <p:cNvPr id="26" name="Google Shape;414;p3">
            <a:extLst>
              <a:ext uri="{FF2B5EF4-FFF2-40B4-BE49-F238E27FC236}">
                <a16:creationId xmlns:a16="http://schemas.microsoft.com/office/drawing/2014/main" id="{3BBF9363-754B-42F1-AC42-D9A0C5BF9C5C}"/>
              </a:ext>
            </a:extLst>
          </p:cNvPr>
          <p:cNvSpPr txBox="1">
            <a:spLocks/>
          </p:cNvSpPr>
          <p:nvPr/>
        </p:nvSpPr>
        <p:spPr>
          <a:xfrm>
            <a:off x="868837" y="776792"/>
            <a:ext cx="8531619" cy="45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2019/2021: Missão e Visão ACEGE</a:t>
            </a:r>
            <a:endParaRPr lang="pt-PT" sz="1100" dirty="0">
              <a:solidFill>
                <a:srgbClr val="0070C0"/>
              </a:solidFill>
            </a:endParaRPr>
          </a:p>
        </p:txBody>
      </p:sp>
      <p:sp>
        <p:nvSpPr>
          <p:cNvPr id="23" name="Google Shape;638;p9">
            <a:extLst>
              <a:ext uri="{FF2B5EF4-FFF2-40B4-BE49-F238E27FC236}">
                <a16:creationId xmlns:a16="http://schemas.microsoft.com/office/drawing/2014/main" id="{C34C2D82-89FB-4E47-9EF7-EC8ABF68192D}"/>
              </a:ext>
            </a:extLst>
          </p:cNvPr>
          <p:cNvSpPr/>
          <p:nvPr/>
        </p:nvSpPr>
        <p:spPr>
          <a:xfrm>
            <a:off x="1038132" y="2148145"/>
            <a:ext cx="2757567" cy="1293320"/>
          </a:xfrm>
          <a:prstGeom prst="roundRect">
            <a:avLst>
              <a:gd name="adj" fmla="val 16667"/>
            </a:avLst>
          </a:prstGeom>
          <a:solidFill>
            <a:srgbClr val="A1C06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600" b="1" dirty="0">
                <a:solidFill>
                  <a:schemeClr val="bg1"/>
                </a:solidFill>
                <a:latin typeface="+mn-lt"/>
              </a:rPr>
              <a:t>Missão</a:t>
            </a:r>
            <a:endParaRPr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Google Shape;642;p9">
            <a:extLst>
              <a:ext uri="{FF2B5EF4-FFF2-40B4-BE49-F238E27FC236}">
                <a16:creationId xmlns:a16="http://schemas.microsoft.com/office/drawing/2014/main" id="{B082C651-61A7-4AE7-A249-669198C8CDEB}"/>
              </a:ext>
            </a:extLst>
          </p:cNvPr>
          <p:cNvSpPr/>
          <p:nvPr/>
        </p:nvSpPr>
        <p:spPr>
          <a:xfrm>
            <a:off x="1035435" y="3928090"/>
            <a:ext cx="2760263" cy="1293320"/>
          </a:xfrm>
          <a:prstGeom prst="roundRect">
            <a:avLst>
              <a:gd name="adj" fmla="val 16667"/>
            </a:avLst>
          </a:prstGeom>
          <a:solidFill>
            <a:srgbClr val="C6605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600" b="1" i="0" dirty="0">
                <a:solidFill>
                  <a:srgbClr val="111111"/>
                </a:solidFill>
                <a:effectLst/>
                <a:latin typeface="+mn-lt"/>
              </a:rPr>
              <a:t>Visão</a:t>
            </a:r>
            <a:endParaRPr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Google Shape;636;p9">
            <a:extLst>
              <a:ext uri="{FF2B5EF4-FFF2-40B4-BE49-F238E27FC236}">
                <a16:creationId xmlns:a16="http://schemas.microsoft.com/office/drawing/2014/main" id="{648DCC3B-53E0-4E79-848E-5B9B00C84267}"/>
              </a:ext>
            </a:extLst>
          </p:cNvPr>
          <p:cNvSpPr/>
          <p:nvPr/>
        </p:nvSpPr>
        <p:spPr>
          <a:xfrm rot="5400000">
            <a:off x="6760904" y="984905"/>
            <a:ext cx="1556379" cy="7349195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600">
              <a:latin typeface="+mn-lt"/>
            </a:endParaRPr>
          </a:p>
        </p:txBody>
      </p:sp>
      <p:sp>
        <p:nvSpPr>
          <p:cNvPr id="10" name="Marcador de Posição do Número do Diapositivo 2">
            <a:extLst>
              <a:ext uri="{FF2B5EF4-FFF2-40B4-BE49-F238E27FC236}">
                <a16:creationId xmlns:a16="http://schemas.microsoft.com/office/drawing/2014/main" id="{49C7F7FC-9975-45E2-A41A-3DCDCCFE0061}"/>
              </a:ext>
            </a:extLst>
          </p:cNvPr>
          <p:cNvSpPr txBox="1">
            <a:spLocks/>
          </p:cNvSpPr>
          <p:nvPr/>
        </p:nvSpPr>
        <p:spPr bwMode="auto">
          <a:xfrm>
            <a:off x="9135165" y="626890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/>
              <a:t>Slide nº </a:t>
            </a:r>
            <a:fld id="{634CCBF0-D88C-42D6-9E42-F08FC2B363A7}" type="slidenum">
              <a:rPr lang="en-US" altLang="pt-PT" smtClean="0"/>
              <a:pPr eaLnBrk="1" hangingPunct="1"/>
              <a:t>4</a:t>
            </a:fld>
            <a:endParaRPr lang="en-US" alt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"/>
          <p:cNvSpPr/>
          <p:nvPr/>
        </p:nvSpPr>
        <p:spPr>
          <a:xfrm rot="5400000">
            <a:off x="7251850" y="-2303557"/>
            <a:ext cx="943204" cy="8317671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100"/>
          </a:p>
        </p:txBody>
      </p:sp>
      <p:sp>
        <p:nvSpPr>
          <p:cNvPr id="640" name="Google Shape;640;p9"/>
          <p:cNvSpPr/>
          <p:nvPr/>
        </p:nvSpPr>
        <p:spPr>
          <a:xfrm rot="5400000">
            <a:off x="7250157" y="-1222408"/>
            <a:ext cx="943203" cy="8325798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100">
              <a:latin typeface="+mn-lt"/>
            </a:endParaRPr>
          </a:p>
        </p:txBody>
      </p:sp>
      <p:sp>
        <p:nvSpPr>
          <p:cNvPr id="644" name="Google Shape;644;p9"/>
          <p:cNvSpPr/>
          <p:nvPr/>
        </p:nvSpPr>
        <p:spPr>
          <a:xfrm rot="5400000">
            <a:off x="7263488" y="-187304"/>
            <a:ext cx="916547" cy="8325800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100"/>
          </a:p>
        </p:txBody>
      </p:sp>
      <p:sp>
        <p:nvSpPr>
          <p:cNvPr id="645" name="Google Shape;645;p9"/>
          <p:cNvSpPr txBox="1"/>
          <p:nvPr/>
        </p:nvSpPr>
        <p:spPr>
          <a:xfrm>
            <a:off x="3561778" y="3586009"/>
            <a:ext cx="8630221" cy="77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Programa Conciliação Família e Trabalho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(Conhecer e estudar o tema, para sensibilizar, influenciar, e promover)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Programa Pagamento Pontual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. Do compromisso ao reconhecimento e certificação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Ética empresarial: tornar visível e prática</a:t>
            </a:r>
            <a:endParaRPr sz="1200" dirty="0">
              <a:latin typeface="+mn-lt"/>
            </a:endParaRPr>
          </a:p>
        </p:txBody>
      </p:sp>
      <p:sp>
        <p:nvSpPr>
          <p:cNvPr id="648" name="Google Shape;648;p9"/>
          <p:cNvSpPr/>
          <p:nvPr/>
        </p:nvSpPr>
        <p:spPr>
          <a:xfrm rot="5400000">
            <a:off x="7252391" y="835386"/>
            <a:ext cx="960006" cy="8325795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100"/>
          </a:p>
        </p:txBody>
      </p:sp>
      <p:sp>
        <p:nvSpPr>
          <p:cNvPr id="649" name="Google Shape;649;p9"/>
          <p:cNvSpPr txBox="1"/>
          <p:nvPr/>
        </p:nvSpPr>
        <p:spPr>
          <a:xfrm>
            <a:off x="3558859" y="4589333"/>
            <a:ext cx="8251655" cy="854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Apoiar a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luta pela erradicação da Pobreza</a:t>
            </a:r>
            <a:endParaRPr sz="1200" b="1" dirty="0">
              <a:solidFill>
                <a:schemeClr val="dk1"/>
              </a:solidFill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b="1" dirty="0">
                <a:solidFill>
                  <a:schemeClr val="dk1"/>
                </a:solidFill>
                <a:latin typeface="+mn-lt"/>
              </a:rPr>
              <a:t> Promover a ACEGE como referência de pensamento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 sobre temas relevantes para o ecossistema empresarial</a:t>
            </a: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Fundo Bem Comum</a:t>
            </a: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Contribuir para um mundo mais Inclusivo (deficientes, pobres, …)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Comunicar mais e melhor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, com mais impacto - VER / meios comunicação / redes</a:t>
            </a:r>
            <a:endParaRPr sz="1200" dirty="0">
              <a:latin typeface="+mn-lt"/>
            </a:endParaRPr>
          </a:p>
        </p:txBody>
      </p:sp>
      <p:sp>
        <p:nvSpPr>
          <p:cNvPr id="652" name="Google Shape;652;p9"/>
          <p:cNvSpPr/>
          <p:nvPr/>
        </p:nvSpPr>
        <p:spPr>
          <a:xfrm rot="5400000">
            <a:off x="7241755" y="1884547"/>
            <a:ext cx="960005" cy="8325795"/>
          </a:xfrm>
          <a:prstGeom prst="round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CFD7E7">
                <a:alpha val="8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sz="1100">
              <a:latin typeface="+mn-lt"/>
            </a:endParaRPr>
          </a:p>
        </p:txBody>
      </p:sp>
      <p:sp>
        <p:nvSpPr>
          <p:cNvPr id="653" name="Google Shape;653;p9"/>
          <p:cNvSpPr txBox="1"/>
          <p:nvPr/>
        </p:nvSpPr>
        <p:spPr>
          <a:xfrm>
            <a:off x="3587055" y="5637878"/>
            <a:ext cx="8249168" cy="86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Melhorar rácio de cobertura quotas / custos fixos</a:t>
            </a:r>
            <a:endParaRPr lang="pt-PT"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Aumentar receitas: Crescimento associados e do valor </a:t>
            </a:r>
            <a:r>
              <a:rPr lang="pt-PT" sz="1200" dirty="0" err="1">
                <a:solidFill>
                  <a:schemeClr val="dk1"/>
                </a:solidFill>
                <a:latin typeface="+mn-lt"/>
              </a:rPr>
              <a:t>percepcionado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; Valor serviços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Melhorar excelência Operacional e Controlo (definição de métricas)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Aumentar proposta de valor patrocinadores e associados</a:t>
            </a:r>
            <a:endParaRPr sz="1200" dirty="0">
              <a:latin typeface="+mn-lt"/>
            </a:endParaRPr>
          </a:p>
        </p:txBody>
      </p:sp>
      <p:sp>
        <p:nvSpPr>
          <p:cNvPr id="27" name="Google Shape;637;p9">
            <a:extLst>
              <a:ext uri="{FF2B5EF4-FFF2-40B4-BE49-F238E27FC236}">
                <a16:creationId xmlns:a16="http://schemas.microsoft.com/office/drawing/2014/main" id="{F45EB423-36A1-4866-A3B2-4BC7F5619299}"/>
              </a:ext>
            </a:extLst>
          </p:cNvPr>
          <p:cNvSpPr txBox="1"/>
          <p:nvPr/>
        </p:nvSpPr>
        <p:spPr>
          <a:xfrm>
            <a:off x="3565322" y="1341144"/>
            <a:ext cx="8325794" cy="9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Representar institucionalmente a ACEGE (nacional e junto da UNIAPAC)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Promover a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ACEGE como uma comunidade que </a:t>
            </a:r>
            <a:r>
              <a:rPr lang="pt-PT" sz="1200" b="1" dirty="0" err="1">
                <a:solidFill>
                  <a:schemeClr val="dk1"/>
                </a:solidFill>
                <a:latin typeface="+mn-lt"/>
              </a:rPr>
              <a:t>actua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 em parceria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 e está presente nas redes de reflexã0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Reforçar a proximidade com os Núcleos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, potenciando-os e integrando na </a:t>
            </a:r>
            <a:r>
              <a:rPr lang="pt-PT" sz="1200" dirty="0" err="1">
                <a:solidFill>
                  <a:schemeClr val="dk1"/>
                </a:solidFill>
                <a:latin typeface="+mn-lt"/>
              </a:rPr>
              <a:t>acção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 nacional.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Ir ao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encontro da realidade dos associados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com propostas de reconhecido valor que promovam a participação.</a:t>
            </a:r>
            <a:endParaRPr sz="1200" dirty="0">
              <a:latin typeface="+mn-lt"/>
            </a:endParaRPr>
          </a:p>
        </p:txBody>
      </p:sp>
      <p:sp>
        <p:nvSpPr>
          <p:cNvPr id="28" name="Google Shape;641;p9">
            <a:extLst>
              <a:ext uri="{FF2B5EF4-FFF2-40B4-BE49-F238E27FC236}">
                <a16:creationId xmlns:a16="http://schemas.microsoft.com/office/drawing/2014/main" id="{48CB3D98-5F6C-4F8B-8D6A-1CD092774245}"/>
              </a:ext>
            </a:extLst>
          </p:cNvPr>
          <p:cNvSpPr txBox="1"/>
          <p:nvPr/>
        </p:nvSpPr>
        <p:spPr>
          <a:xfrm>
            <a:off x="3587055" y="2486577"/>
            <a:ext cx="8250509" cy="91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57150" lvl="1" indent="-69850">
              <a:lnSpc>
                <a:spcPct val="90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1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Sistematizar uma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proposta para os Líderes Cristãos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:(potenciar e consolidar os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Grupos Cristo na Empresa </a:t>
            </a:r>
            <a:r>
              <a:rPr lang="pt-PT" sz="1200" dirty="0">
                <a:latin typeface="+mn-lt"/>
              </a:rPr>
              <a:t>e p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ropor um caminho de crescimento na Fé (Cristo na Empresa, Exercícios Espirituais, VCET, Peregrinação, …)</a:t>
            </a:r>
            <a:endParaRPr sz="1200" dirty="0"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Concretizar a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ACEGE Next</a:t>
            </a:r>
            <a:r>
              <a:rPr lang="pt-PT" sz="1200" b="1" i="1" dirty="0">
                <a:solidFill>
                  <a:schemeClr val="dk1"/>
                </a:solidFill>
                <a:latin typeface="+mn-lt"/>
              </a:rPr>
              <a:t>: </a:t>
            </a:r>
            <a:r>
              <a:rPr lang="pt-PT" sz="1200" dirty="0">
                <a:solidFill>
                  <a:schemeClr val="dk1"/>
                </a:solidFill>
                <a:latin typeface="+mn-lt"/>
              </a:rPr>
              <a:t>Confirmar, potenciar e dar voz a uma nova geração de líderes</a:t>
            </a:r>
            <a:endParaRPr sz="1200" b="1" i="1" dirty="0">
              <a:solidFill>
                <a:schemeClr val="dk1"/>
              </a:solidFill>
              <a:latin typeface="+mn-lt"/>
            </a:endParaRPr>
          </a:p>
          <a:p>
            <a:pPr marL="57150" lvl="1" indent="-69850">
              <a:lnSpc>
                <a:spcPct val="90000"/>
              </a:lnSpc>
              <a:spcBef>
                <a:spcPts val="165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pt-PT" sz="1200" dirty="0">
                <a:solidFill>
                  <a:schemeClr val="dk1"/>
                </a:solidFill>
                <a:latin typeface="+mn-lt"/>
              </a:rPr>
              <a:t> Apoiar a reflexão a partir da </a:t>
            </a:r>
            <a:r>
              <a:rPr lang="pt-PT" sz="1200" b="1" dirty="0">
                <a:solidFill>
                  <a:schemeClr val="dk1"/>
                </a:solidFill>
                <a:latin typeface="+mn-lt"/>
              </a:rPr>
              <a:t>Economia de Francisco	</a:t>
            </a:r>
            <a:endParaRPr sz="1200" dirty="0">
              <a:latin typeface="+mn-lt"/>
            </a:endParaRPr>
          </a:p>
        </p:txBody>
      </p:sp>
      <p:sp>
        <p:nvSpPr>
          <p:cNvPr id="26" name="Google Shape;414;p3">
            <a:extLst>
              <a:ext uri="{FF2B5EF4-FFF2-40B4-BE49-F238E27FC236}">
                <a16:creationId xmlns:a16="http://schemas.microsoft.com/office/drawing/2014/main" id="{3BBF9363-754B-42F1-AC42-D9A0C5BF9C5C}"/>
              </a:ext>
            </a:extLst>
          </p:cNvPr>
          <p:cNvSpPr txBox="1">
            <a:spLocks/>
          </p:cNvSpPr>
          <p:nvPr/>
        </p:nvSpPr>
        <p:spPr>
          <a:xfrm>
            <a:off x="435639" y="662116"/>
            <a:ext cx="8531619" cy="45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2019/2021: Eixos Estratégicos definidos para o Mandato</a:t>
            </a:r>
            <a:endParaRPr lang="pt-PT" sz="1100" dirty="0">
              <a:solidFill>
                <a:srgbClr val="0070C0"/>
              </a:solidFill>
            </a:endParaRPr>
          </a:p>
        </p:txBody>
      </p:sp>
      <p:sp>
        <p:nvSpPr>
          <p:cNvPr id="23" name="Google Shape;638;p9">
            <a:extLst>
              <a:ext uri="{FF2B5EF4-FFF2-40B4-BE49-F238E27FC236}">
                <a16:creationId xmlns:a16="http://schemas.microsoft.com/office/drawing/2014/main" id="{C34C2D82-89FB-4E47-9EF7-EC8ABF68192D}"/>
              </a:ext>
            </a:extLst>
          </p:cNvPr>
          <p:cNvSpPr/>
          <p:nvPr/>
        </p:nvSpPr>
        <p:spPr>
          <a:xfrm>
            <a:off x="334698" y="1476153"/>
            <a:ext cx="3120959" cy="763058"/>
          </a:xfrm>
          <a:prstGeom prst="roundRect">
            <a:avLst>
              <a:gd name="adj" fmla="val 16667"/>
            </a:avLst>
          </a:prstGeom>
          <a:solidFill>
            <a:srgbClr val="A1C06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Criar Comunidade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4" name="Google Shape;642;p9">
            <a:extLst>
              <a:ext uri="{FF2B5EF4-FFF2-40B4-BE49-F238E27FC236}">
                <a16:creationId xmlns:a16="http://schemas.microsoft.com/office/drawing/2014/main" id="{B082C651-61A7-4AE7-A249-669198C8CDEB}"/>
              </a:ext>
            </a:extLst>
          </p:cNvPr>
          <p:cNvSpPr/>
          <p:nvPr/>
        </p:nvSpPr>
        <p:spPr>
          <a:xfrm>
            <a:off x="331647" y="2562808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C6605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Inspirar Lideres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5" name="Google Shape;646;p9">
            <a:extLst>
              <a:ext uri="{FF2B5EF4-FFF2-40B4-BE49-F238E27FC236}">
                <a16:creationId xmlns:a16="http://schemas.microsoft.com/office/drawing/2014/main" id="{377534E6-CCC4-4E8A-A51C-5C3EF9EE5B2A}"/>
              </a:ext>
            </a:extLst>
          </p:cNvPr>
          <p:cNvSpPr/>
          <p:nvPr/>
        </p:nvSpPr>
        <p:spPr>
          <a:xfrm>
            <a:off x="331647" y="3593285"/>
            <a:ext cx="3124010" cy="76305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Transformar Empresas</a:t>
            </a:r>
            <a:endParaRPr lang="pt-PT" sz="1800" b="1" dirty="0"/>
          </a:p>
        </p:txBody>
      </p:sp>
      <p:sp>
        <p:nvSpPr>
          <p:cNvPr id="29" name="Google Shape;650;p9">
            <a:extLst>
              <a:ext uri="{FF2B5EF4-FFF2-40B4-BE49-F238E27FC236}">
                <a16:creationId xmlns:a16="http://schemas.microsoft.com/office/drawing/2014/main" id="{10474099-BEC4-42F8-AD34-B57EA41BDDC4}"/>
              </a:ext>
            </a:extLst>
          </p:cNvPr>
          <p:cNvSpPr/>
          <p:nvPr/>
        </p:nvSpPr>
        <p:spPr>
          <a:xfrm>
            <a:off x="331647" y="4642691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EAAD3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Influenciar a Sociedade</a:t>
            </a:r>
            <a:endParaRPr lang="pt-PT" sz="1800" b="1" dirty="0"/>
          </a:p>
        </p:txBody>
      </p:sp>
      <p:sp>
        <p:nvSpPr>
          <p:cNvPr id="30" name="Google Shape;654;p9">
            <a:extLst>
              <a:ext uri="{FF2B5EF4-FFF2-40B4-BE49-F238E27FC236}">
                <a16:creationId xmlns:a16="http://schemas.microsoft.com/office/drawing/2014/main" id="{4C617E18-18E1-4005-AEA3-F6EF65771CF0}"/>
              </a:ext>
            </a:extLst>
          </p:cNvPr>
          <p:cNvSpPr/>
          <p:nvPr/>
        </p:nvSpPr>
        <p:spPr>
          <a:xfrm>
            <a:off x="331647" y="5621541"/>
            <a:ext cx="3124010" cy="7630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Sustentar a </a:t>
            </a:r>
            <a:r>
              <a:rPr lang="pt-PT" sz="1800" b="1" dirty="0" err="1">
                <a:solidFill>
                  <a:schemeClr val="lt1"/>
                </a:solidFill>
              </a:rPr>
              <a:t>Acção</a:t>
            </a:r>
            <a:endParaRPr sz="1800" b="1" dirty="0"/>
          </a:p>
        </p:txBody>
      </p:sp>
      <p:sp>
        <p:nvSpPr>
          <p:cNvPr id="18" name="Marcador de Posição do Número do Diapositivo 2">
            <a:extLst>
              <a:ext uri="{FF2B5EF4-FFF2-40B4-BE49-F238E27FC236}">
                <a16:creationId xmlns:a16="http://schemas.microsoft.com/office/drawing/2014/main" id="{BC9E8FE0-E098-4935-9111-18D6E9B58F5D}"/>
              </a:ext>
            </a:extLst>
          </p:cNvPr>
          <p:cNvSpPr txBox="1">
            <a:spLocks/>
          </p:cNvSpPr>
          <p:nvPr/>
        </p:nvSpPr>
        <p:spPr bwMode="auto">
          <a:xfrm>
            <a:off x="9135165" y="646844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 dirty="0"/>
              <a:t>Slide nº </a:t>
            </a:r>
            <a:fld id="{634CCBF0-D88C-42D6-9E42-F08FC2B363A7}" type="slidenum">
              <a:rPr lang="en-US" altLang="pt-PT" smtClean="0"/>
              <a:pPr eaLnBrk="1" hangingPunct="1"/>
              <a:t>5</a:t>
            </a:fld>
            <a:endParaRPr lang="en-US" altLang="pt-P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60217F0-0A16-4EDB-9269-29532CDB222F}"/>
              </a:ext>
            </a:extLst>
          </p:cNvPr>
          <p:cNvGrpSpPr/>
          <p:nvPr/>
        </p:nvGrpSpPr>
        <p:grpSpPr>
          <a:xfrm>
            <a:off x="7789230" y="703854"/>
            <a:ext cx="1482199" cy="1473297"/>
            <a:chOff x="7693533" y="738578"/>
            <a:chExt cx="1482199" cy="1473297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D687A3D-D918-4265-9543-4A6B5E81FA8D}"/>
                </a:ext>
              </a:extLst>
            </p:cNvPr>
            <p:cNvSpPr/>
            <p:nvPr/>
          </p:nvSpPr>
          <p:spPr>
            <a:xfrm>
              <a:off x="7693533" y="738578"/>
              <a:ext cx="1464875" cy="1473297"/>
            </a:xfrm>
            <a:prstGeom prst="ellipse">
              <a:avLst/>
            </a:prstGeom>
            <a:solidFill>
              <a:srgbClr val="B0CA7C"/>
            </a:solidFill>
            <a:ln>
              <a:solidFill>
                <a:srgbClr val="A1C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</a:t>
              </a:r>
            </a:p>
          </p:txBody>
        </p:sp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E955B663-254F-40F6-A1CC-ADA80654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5993" y="739811"/>
              <a:ext cx="1438908" cy="1428845"/>
            </a:xfrm>
            <a:prstGeom prst="rect">
              <a:avLst/>
            </a:prstGeom>
          </p:spPr>
        </p:pic>
        <p:grpSp>
          <p:nvGrpSpPr>
            <p:cNvPr id="91" name="Agrupar 90">
              <a:extLst>
                <a:ext uri="{FF2B5EF4-FFF2-40B4-BE49-F238E27FC236}">
                  <a16:creationId xmlns:a16="http://schemas.microsoft.com/office/drawing/2014/main" id="{71CEBF57-118D-4458-9063-D0F910CF0633}"/>
                </a:ext>
              </a:extLst>
            </p:cNvPr>
            <p:cNvGrpSpPr/>
            <p:nvPr/>
          </p:nvGrpSpPr>
          <p:grpSpPr>
            <a:xfrm>
              <a:off x="7725994" y="801989"/>
              <a:ext cx="1449738" cy="1337406"/>
              <a:chOff x="3834120" y="2320193"/>
              <a:chExt cx="1449738" cy="133740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26016BD-7463-4754-AA16-797A4115F74E}"/>
                  </a:ext>
                </a:extLst>
              </p:cNvPr>
              <p:cNvSpPr/>
              <p:nvPr/>
            </p:nvSpPr>
            <p:spPr>
              <a:xfrm>
                <a:off x="3877182" y="2320193"/>
                <a:ext cx="1307466" cy="1337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254719B2-7FD4-4907-A4CA-51F6A2AA7A3F}"/>
                  </a:ext>
                </a:extLst>
              </p:cNvPr>
              <p:cNvSpPr txBox="1"/>
              <p:nvPr/>
            </p:nvSpPr>
            <p:spPr>
              <a:xfrm>
                <a:off x="3834120" y="2759379"/>
                <a:ext cx="14497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ASSOCIADOS / NÚCLEOS</a:t>
                </a:r>
              </a:p>
            </p:txBody>
          </p:sp>
        </p:grp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B410296-BA9B-45CC-8093-548C6884E921}"/>
              </a:ext>
            </a:extLst>
          </p:cNvPr>
          <p:cNvGrpSpPr/>
          <p:nvPr/>
        </p:nvGrpSpPr>
        <p:grpSpPr>
          <a:xfrm>
            <a:off x="9022489" y="1305466"/>
            <a:ext cx="1509299" cy="1471550"/>
            <a:chOff x="9015023" y="1259077"/>
            <a:chExt cx="1509299" cy="147155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D1121FA-5016-4BD4-A45F-7854664096E6}"/>
                </a:ext>
              </a:extLst>
            </p:cNvPr>
            <p:cNvSpPr/>
            <p:nvPr/>
          </p:nvSpPr>
          <p:spPr>
            <a:xfrm>
              <a:off x="9024539" y="1259077"/>
              <a:ext cx="1464875" cy="14715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100"/>
              </a:pPr>
              <a:endParaRPr lang="pt-PT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A192CDDA-75BF-4353-BADD-40F82BB9E258}"/>
                </a:ext>
              </a:extLst>
            </p:cNvPr>
            <p:cNvGrpSpPr/>
            <p:nvPr/>
          </p:nvGrpSpPr>
          <p:grpSpPr>
            <a:xfrm>
              <a:off x="9015023" y="1339204"/>
              <a:ext cx="1509299" cy="1337406"/>
              <a:chOff x="3252095" y="3956970"/>
              <a:chExt cx="1509299" cy="1337406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14C2FCA-B883-4355-AFB7-AE8A6AF5899D}"/>
                  </a:ext>
                </a:extLst>
              </p:cNvPr>
              <p:cNvSpPr/>
              <p:nvPr/>
            </p:nvSpPr>
            <p:spPr>
              <a:xfrm>
                <a:off x="3342258" y="3956970"/>
                <a:ext cx="1307466" cy="1337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7" name="CaixaDeTexto 96">
                <a:extLst>
                  <a:ext uri="{FF2B5EF4-FFF2-40B4-BE49-F238E27FC236}">
                    <a16:creationId xmlns:a16="http://schemas.microsoft.com/office/drawing/2014/main" id="{76223B15-B44C-4B4F-9660-72DB31F9A8A0}"/>
                  </a:ext>
                </a:extLst>
              </p:cNvPr>
              <p:cNvSpPr txBox="1"/>
              <p:nvPr/>
            </p:nvSpPr>
            <p:spPr>
              <a:xfrm>
                <a:off x="3252095" y="4411389"/>
                <a:ext cx="15092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COMUNICAÇÃO/ REDES</a:t>
                </a:r>
              </a:p>
            </p:txBody>
          </p:sp>
        </p:grpSp>
      </p:grpSp>
      <p:pic>
        <p:nvPicPr>
          <p:cNvPr id="593" name="Google Shape;593;p6"/>
          <p:cNvPicPr preferRelativeResize="0"/>
          <p:nvPr/>
        </p:nvPicPr>
        <p:blipFill rotWithShape="1">
          <a:blip r:embed="rId4">
            <a:alphaModFix/>
          </a:blip>
          <a:srcRect l="51118" t="33333" b="33333"/>
          <a:stretch/>
        </p:blipFill>
        <p:spPr>
          <a:xfrm>
            <a:off x="7076896" y="2694283"/>
            <a:ext cx="2605960" cy="213723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638;p9">
            <a:extLst>
              <a:ext uri="{FF2B5EF4-FFF2-40B4-BE49-F238E27FC236}">
                <a16:creationId xmlns:a16="http://schemas.microsoft.com/office/drawing/2014/main" id="{6E59137B-38E9-4332-8FBA-083B32C7FF6C}"/>
              </a:ext>
            </a:extLst>
          </p:cNvPr>
          <p:cNvSpPr/>
          <p:nvPr/>
        </p:nvSpPr>
        <p:spPr>
          <a:xfrm>
            <a:off x="543708" y="1720172"/>
            <a:ext cx="3120959" cy="763058"/>
          </a:xfrm>
          <a:prstGeom prst="roundRect">
            <a:avLst>
              <a:gd name="adj" fmla="val 16667"/>
            </a:avLst>
          </a:prstGeom>
          <a:solidFill>
            <a:srgbClr val="A1C06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Criar Comunidade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47" name="Google Shape;642;p9">
            <a:extLst>
              <a:ext uri="{FF2B5EF4-FFF2-40B4-BE49-F238E27FC236}">
                <a16:creationId xmlns:a16="http://schemas.microsoft.com/office/drawing/2014/main" id="{98F56DBE-5A00-4F1F-B364-F811018E3DFA}"/>
              </a:ext>
            </a:extLst>
          </p:cNvPr>
          <p:cNvSpPr/>
          <p:nvPr/>
        </p:nvSpPr>
        <p:spPr>
          <a:xfrm>
            <a:off x="540657" y="2642235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C6605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Inspirar Lideres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49" name="Google Shape;646;p9">
            <a:extLst>
              <a:ext uri="{FF2B5EF4-FFF2-40B4-BE49-F238E27FC236}">
                <a16:creationId xmlns:a16="http://schemas.microsoft.com/office/drawing/2014/main" id="{10E30D2D-49AC-41A6-B698-6424D57963AB}"/>
              </a:ext>
            </a:extLst>
          </p:cNvPr>
          <p:cNvSpPr/>
          <p:nvPr/>
        </p:nvSpPr>
        <p:spPr>
          <a:xfrm>
            <a:off x="540657" y="3553840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Transformar Empresas</a:t>
            </a:r>
            <a:endParaRPr lang="pt-PT" sz="1800" b="1" dirty="0"/>
          </a:p>
        </p:txBody>
      </p:sp>
      <p:sp>
        <p:nvSpPr>
          <p:cNvPr id="51" name="Google Shape;650;p9">
            <a:extLst>
              <a:ext uri="{FF2B5EF4-FFF2-40B4-BE49-F238E27FC236}">
                <a16:creationId xmlns:a16="http://schemas.microsoft.com/office/drawing/2014/main" id="{BF959EDC-3B1C-4F33-8AED-9920C1CA0288}"/>
              </a:ext>
            </a:extLst>
          </p:cNvPr>
          <p:cNvSpPr/>
          <p:nvPr/>
        </p:nvSpPr>
        <p:spPr>
          <a:xfrm>
            <a:off x="540657" y="4447798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EAAD3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Influenciar a Sociedade</a:t>
            </a:r>
            <a:endParaRPr lang="pt-PT" sz="1800" b="1" dirty="0"/>
          </a:p>
        </p:txBody>
      </p:sp>
      <p:sp>
        <p:nvSpPr>
          <p:cNvPr id="53" name="Google Shape;654;p9">
            <a:extLst>
              <a:ext uri="{FF2B5EF4-FFF2-40B4-BE49-F238E27FC236}">
                <a16:creationId xmlns:a16="http://schemas.microsoft.com/office/drawing/2014/main" id="{19123C03-0D70-4DAD-95FA-38036C5C428A}"/>
              </a:ext>
            </a:extLst>
          </p:cNvPr>
          <p:cNvSpPr/>
          <p:nvPr/>
        </p:nvSpPr>
        <p:spPr>
          <a:xfrm>
            <a:off x="540657" y="5311235"/>
            <a:ext cx="3124010" cy="76305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Sustentar a </a:t>
            </a:r>
            <a:r>
              <a:rPr lang="pt-PT" sz="1800" b="1" dirty="0" err="1">
                <a:solidFill>
                  <a:schemeClr val="lt1"/>
                </a:solidFill>
              </a:rPr>
              <a:t>Acção</a:t>
            </a:r>
            <a:endParaRPr sz="1800" b="1" dirty="0"/>
          </a:p>
        </p:txBody>
      </p:sp>
      <p:sp>
        <p:nvSpPr>
          <p:cNvPr id="60" name="Google Shape;770;p11">
            <a:extLst>
              <a:ext uri="{FF2B5EF4-FFF2-40B4-BE49-F238E27FC236}">
                <a16:creationId xmlns:a16="http://schemas.microsoft.com/office/drawing/2014/main" id="{AC7CA5D5-6996-43EB-9FAA-D6BF789B5FB9}"/>
              </a:ext>
            </a:extLst>
          </p:cNvPr>
          <p:cNvSpPr txBox="1">
            <a:spLocks/>
          </p:cNvSpPr>
          <p:nvPr/>
        </p:nvSpPr>
        <p:spPr>
          <a:xfrm>
            <a:off x="510010" y="595381"/>
            <a:ext cx="6910408" cy="7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Principais áreas realizadas 2019/2021</a:t>
            </a:r>
            <a:br>
              <a:rPr lang="pt-PT" sz="2000" b="1" dirty="0">
                <a:solidFill>
                  <a:srgbClr val="0070C0"/>
                </a:solidFill>
              </a:rPr>
            </a:br>
            <a:br>
              <a:rPr lang="pt-PT" sz="2000" b="1" dirty="0">
                <a:solidFill>
                  <a:srgbClr val="0070C0"/>
                </a:solidFill>
              </a:rPr>
            </a:br>
            <a:br>
              <a:rPr lang="pt-PT" sz="2400" b="1" dirty="0">
                <a:solidFill>
                  <a:srgbClr val="0070C0"/>
                </a:solidFill>
              </a:rPr>
            </a:br>
            <a:br>
              <a:rPr lang="pt-PT" sz="2400" dirty="0">
                <a:solidFill>
                  <a:srgbClr val="0070C0"/>
                </a:solidFill>
              </a:rPr>
            </a:br>
            <a:br>
              <a:rPr lang="pt-PT" sz="2400" dirty="0">
                <a:solidFill>
                  <a:srgbClr val="0070C0"/>
                </a:solidFill>
              </a:rPr>
            </a:br>
            <a:br>
              <a:rPr lang="pt-PT" sz="2400" b="1" i="1" dirty="0">
                <a:solidFill>
                  <a:srgbClr val="0070C0"/>
                </a:solidFill>
              </a:rPr>
            </a:br>
            <a:endParaRPr lang="pt-PT" sz="2400" b="1" dirty="0">
              <a:solidFill>
                <a:srgbClr val="0070C0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7048959-1A87-4C34-AFA8-597957AF26DF}"/>
              </a:ext>
            </a:extLst>
          </p:cNvPr>
          <p:cNvGrpSpPr/>
          <p:nvPr/>
        </p:nvGrpSpPr>
        <p:grpSpPr>
          <a:xfrm>
            <a:off x="9717765" y="2412055"/>
            <a:ext cx="1509299" cy="1491195"/>
            <a:chOff x="10286372" y="2333431"/>
            <a:chExt cx="1509299" cy="149119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024ADAD-F421-436C-A69B-F98D43DACA4A}"/>
                </a:ext>
              </a:extLst>
            </p:cNvPr>
            <p:cNvSpPr/>
            <p:nvPr/>
          </p:nvSpPr>
          <p:spPr>
            <a:xfrm>
              <a:off x="10306470" y="2391612"/>
              <a:ext cx="1464875" cy="1433014"/>
            </a:xfrm>
            <a:prstGeom prst="ellipse">
              <a:avLst/>
            </a:prstGeom>
            <a:solidFill>
              <a:srgbClr val="C6605E"/>
            </a:solidFill>
            <a:ln>
              <a:solidFill>
                <a:srgbClr val="C660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00" dirty="0"/>
            </a:p>
          </p:txBody>
        </p:sp>
        <p:pic>
          <p:nvPicPr>
            <p:cNvPr id="58" name="Google Shape;591;p6">
              <a:extLst>
                <a:ext uri="{FF2B5EF4-FFF2-40B4-BE49-F238E27FC236}">
                  <a16:creationId xmlns:a16="http://schemas.microsoft.com/office/drawing/2014/main" id="{65703FE9-B980-4BFF-8628-F84449B4D12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797" r="51709" b="66190"/>
            <a:stretch/>
          </p:blipFill>
          <p:spPr>
            <a:xfrm>
              <a:off x="10286372" y="2333431"/>
              <a:ext cx="1509299" cy="1471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12369B8-547E-40AE-A7AA-B05F7A641F99}"/>
              </a:ext>
            </a:extLst>
          </p:cNvPr>
          <p:cNvGrpSpPr/>
          <p:nvPr/>
        </p:nvGrpSpPr>
        <p:grpSpPr>
          <a:xfrm>
            <a:off x="9742972" y="3762900"/>
            <a:ext cx="1783436" cy="1495038"/>
            <a:chOff x="10353454" y="3851580"/>
            <a:chExt cx="1783436" cy="149503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DCF204C-62B2-4C19-AB96-A068A6241F19}"/>
                </a:ext>
              </a:extLst>
            </p:cNvPr>
            <p:cNvSpPr/>
            <p:nvPr/>
          </p:nvSpPr>
          <p:spPr>
            <a:xfrm>
              <a:off x="10380781" y="3851580"/>
              <a:ext cx="1464875" cy="1495038"/>
            </a:xfrm>
            <a:prstGeom prst="ellipse">
              <a:avLst/>
            </a:prstGeom>
            <a:solidFill>
              <a:srgbClr val="C66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x</a:t>
              </a:r>
            </a:p>
          </p:txBody>
        </p:sp>
        <p:pic>
          <p:nvPicPr>
            <p:cNvPr id="57" name="Google Shape;589;p6">
              <a:extLst>
                <a:ext uri="{FF2B5EF4-FFF2-40B4-BE49-F238E27FC236}">
                  <a16:creationId xmlns:a16="http://schemas.microsoft.com/office/drawing/2014/main" id="{4FEEEC2F-3CCB-466E-8489-FCF79E1D16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453" t="66905"/>
            <a:stretch/>
          </p:blipFill>
          <p:spPr>
            <a:xfrm>
              <a:off x="10353454" y="3895645"/>
              <a:ext cx="1783436" cy="1406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D2FCB4FE-F45F-4907-B8E0-65C67CAE1D1A}"/>
              </a:ext>
            </a:extLst>
          </p:cNvPr>
          <p:cNvSpPr/>
          <p:nvPr/>
        </p:nvSpPr>
        <p:spPr>
          <a:xfrm>
            <a:off x="9022489" y="4815997"/>
            <a:ext cx="1464875" cy="1495038"/>
          </a:xfrm>
          <a:prstGeom prst="ellipse">
            <a:avLst/>
          </a:prstGeom>
          <a:solidFill>
            <a:srgbClr val="C66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38A5C5-812E-4CC4-BFD9-97401C5EBCAA}"/>
              </a:ext>
            </a:extLst>
          </p:cNvPr>
          <p:cNvSpPr/>
          <p:nvPr/>
        </p:nvSpPr>
        <p:spPr>
          <a:xfrm>
            <a:off x="7748271" y="5345390"/>
            <a:ext cx="1464875" cy="1495038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pic>
        <p:nvPicPr>
          <p:cNvPr id="597" name="Google Shape;597;p6"/>
          <p:cNvPicPr preferRelativeResize="0"/>
          <p:nvPr/>
        </p:nvPicPr>
        <p:blipFill rotWithShape="1">
          <a:blip r:embed="rId5">
            <a:alphaModFix/>
          </a:blip>
          <a:srcRect t="66604" r="47827"/>
          <a:stretch/>
        </p:blipFill>
        <p:spPr>
          <a:xfrm>
            <a:off x="7340438" y="5375897"/>
            <a:ext cx="1930991" cy="14542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5ABA1F9C-5323-4503-9353-37F341925900}"/>
              </a:ext>
            </a:extLst>
          </p:cNvPr>
          <p:cNvSpPr/>
          <p:nvPr/>
        </p:nvSpPr>
        <p:spPr>
          <a:xfrm>
            <a:off x="6373534" y="5115362"/>
            <a:ext cx="1464875" cy="1495038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pic>
        <p:nvPicPr>
          <p:cNvPr id="55" name="Google Shape;590;p6">
            <a:extLst>
              <a:ext uri="{FF2B5EF4-FFF2-40B4-BE49-F238E27FC236}">
                <a16:creationId xmlns:a16="http://schemas.microsoft.com/office/drawing/2014/main" id="{1A772057-56E8-4098-BA7A-F95A86A75F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2487" r="7018" b="66190"/>
          <a:stretch/>
        </p:blipFill>
        <p:spPr>
          <a:xfrm>
            <a:off x="6310772" y="5081676"/>
            <a:ext cx="1521141" cy="149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0036B2-248A-44D6-9AD3-EC7BCC008BCA}"/>
              </a:ext>
            </a:extLst>
          </p:cNvPr>
          <p:cNvSpPr/>
          <p:nvPr/>
        </p:nvSpPr>
        <p:spPr>
          <a:xfrm>
            <a:off x="5308541" y="4091894"/>
            <a:ext cx="1464874" cy="1495037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3" name="Imagem 82">
            <a:extLst>
              <a:ext uri="{FF2B5EF4-FFF2-40B4-BE49-F238E27FC236}">
                <a16:creationId xmlns:a16="http://schemas.microsoft.com/office/drawing/2014/main" id="{8B16203E-D839-4B22-AF71-C51F962D2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37" y="4191951"/>
            <a:ext cx="1299941" cy="1298266"/>
          </a:xfrm>
          <a:prstGeom prst="ellipse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24EC2F-F412-4312-942E-87F96039C923}"/>
              </a:ext>
            </a:extLst>
          </p:cNvPr>
          <p:cNvGrpSpPr/>
          <p:nvPr/>
        </p:nvGrpSpPr>
        <p:grpSpPr>
          <a:xfrm>
            <a:off x="4691152" y="2854241"/>
            <a:ext cx="1830613" cy="1495038"/>
            <a:chOff x="5551211" y="2426006"/>
            <a:chExt cx="1830613" cy="149503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D7CE012-39ED-4C08-8FA3-2B5614FBAF60}"/>
                </a:ext>
              </a:extLst>
            </p:cNvPr>
            <p:cNvSpPr/>
            <p:nvPr/>
          </p:nvSpPr>
          <p:spPr>
            <a:xfrm>
              <a:off x="5882174" y="2426006"/>
              <a:ext cx="1464875" cy="1495038"/>
            </a:xfrm>
            <a:prstGeom prst="ellipse">
              <a:avLst/>
            </a:prstGeom>
            <a:solidFill>
              <a:srgbClr val="EAAD32"/>
            </a:solidFill>
            <a:ln>
              <a:solidFill>
                <a:srgbClr val="EAA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x</a:t>
              </a:r>
            </a:p>
          </p:txBody>
        </p:sp>
        <p:pic>
          <p:nvPicPr>
            <p:cNvPr id="592" name="Google Shape;592;p6"/>
            <p:cNvPicPr preferRelativeResize="0"/>
            <p:nvPr/>
          </p:nvPicPr>
          <p:blipFill rotWithShape="1">
            <a:blip r:embed="rId4">
              <a:alphaModFix/>
            </a:blip>
            <a:srcRect t="66905" r="50977"/>
            <a:stretch/>
          </p:blipFill>
          <p:spPr>
            <a:xfrm>
              <a:off x="5551211" y="2446560"/>
              <a:ext cx="1830613" cy="14539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CA0E225-DEB0-46E5-B436-5B734E8A2684}"/>
              </a:ext>
            </a:extLst>
          </p:cNvPr>
          <p:cNvGrpSpPr/>
          <p:nvPr/>
        </p:nvGrpSpPr>
        <p:grpSpPr>
          <a:xfrm>
            <a:off x="5097152" y="1687296"/>
            <a:ext cx="1954454" cy="1495038"/>
            <a:chOff x="6256104" y="1096641"/>
            <a:chExt cx="1954454" cy="149503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4564754-1607-4B5F-9B97-3A9245A9F606}"/>
                </a:ext>
              </a:extLst>
            </p:cNvPr>
            <p:cNvSpPr/>
            <p:nvPr/>
          </p:nvSpPr>
          <p:spPr>
            <a:xfrm>
              <a:off x="6663921" y="1096641"/>
              <a:ext cx="1464875" cy="1495038"/>
            </a:xfrm>
            <a:prstGeom prst="ellipse">
              <a:avLst/>
            </a:prstGeom>
            <a:solidFill>
              <a:srgbClr val="EAAD32"/>
            </a:solidFill>
            <a:ln>
              <a:solidFill>
                <a:srgbClr val="EAA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x</a:t>
              </a:r>
            </a:p>
          </p:txBody>
        </p:sp>
        <p:pic>
          <p:nvPicPr>
            <p:cNvPr id="595" name="Google Shape;595;p6"/>
            <p:cNvPicPr preferRelativeResize="0"/>
            <p:nvPr/>
          </p:nvPicPr>
          <p:blipFill rotWithShape="1">
            <a:blip r:embed="rId5">
              <a:alphaModFix/>
            </a:blip>
            <a:srcRect t="34414" r="47827" b="32877"/>
            <a:stretch/>
          </p:blipFill>
          <p:spPr>
            <a:xfrm>
              <a:off x="6256104" y="1115898"/>
              <a:ext cx="1954454" cy="14415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D9F4069-7052-43B4-94FB-3DBFB7362560}"/>
              </a:ext>
            </a:extLst>
          </p:cNvPr>
          <p:cNvGrpSpPr/>
          <p:nvPr/>
        </p:nvGrpSpPr>
        <p:grpSpPr>
          <a:xfrm>
            <a:off x="6443742" y="869069"/>
            <a:ext cx="1479894" cy="1495038"/>
            <a:chOff x="6444240" y="867198"/>
            <a:chExt cx="1479894" cy="149503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2015322-E24C-4099-B452-8E6DD1F55CA6}"/>
                </a:ext>
              </a:extLst>
            </p:cNvPr>
            <p:cNvSpPr/>
            <p:nvPr/>
          </p:nvSpPr>
          <p:spPr>
            <a:xfrm>
              <a:off x="6444240" y="867198"/>
              <a:ext cx="1464875" cy="1495038"/>
            </a:xfrm>
            <a:prstGeom prst="ellipse">
              <a:avLst/>
            </a:prstGeom>
            <a:solidFill>
              <a:srgbClr val="EAAD32"/>
            </a:solidFill>
            <a:ln>
              <a:solidFill>
                <a:srgbClr val="EAA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</a:t>
              </a:r>
            </a:p>
          </p:txBody>
        </p:sp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id="{2B2B554E-C329-47F5-A8EB-A5D27A03FEAA}"/>
                </a:ext>
              </a:extLst>
            </p:cNvPr>
            <p:cNvGrpSpPr/>
            <p:nvPr/>
          </p:nvGrpSpPr>
          <p:grpSpPr>
            <a:xfrm>
              <a:off x="6503400" y="946014"/>
              <a:ext cx="1420734" cy="1337406"/>
              <a:chOff x="1609017" y="2472593"/>
              <a:chExt cx="1420734" cy="133740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CAEE87D-F96B-4E82-AE93-E9F654B0547F}"/>
                  </a:ext>
                </a:extLst>
              </p:cNvPr>
              <p:cNvSpPr/>
              <p:nvPr/>
            </p:nvSpPr>
            <p:spPr>
              <a:xfrm>
                <a:off x="1638513" y="2472593"/>
                <a:ext cx="1322997" cy="1337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id="{071857A3-B3C7-4794-B1E1-0918B807C2D5}"/>
                  </a:ext>
                </a:extLst>
              </p:cNvPr>
              <p:cNvSpPr txBox="1"/>
              <p:nvPr/>
            </p:nvSpPr>
            <p:spPr>
              <a:xfrm>
                <a:off x="1609017" y="2830174"/>
                <a:ext cx="14207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Ligação</a:t>
                </a:r>
              </a:p>
              <a:p>
                <a:pPr algn="ctr"/>
                <a:r>
                  <a:rPr lang="pt-PT" sz="1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Igreja</a:t>
                </a:r>
              </a:p>
            </p:txBody>
          </p:sp>
        </p:grp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AF7B2FC0-7F32-42E6-8A14-886F52746A8C}"/>
              </a:ext>
            </a:extLst>
          </p:cNvPr>
          <p:cNvGrpSpPr/>
          <p:nvPr/>
        </p:nvGrpSpPr>
        <p:grpSpPr>
          <a:xfrm>
            <a:off x="9105186" y="4887487"/>
            <a:ext cx="1318846" cy="1337406"/>
            <a:chOff x="1654044" y="2472593"/>
            <a:chExt cx="1318846" cy="1337406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DC076-9B84-443C-8751-732D75F4609C}"/>
                </a:ext>
              </a:extLst>
            </p:cNvPr>
            <p:cNvSpPr/>
            <p:nvPr/>
          </p:nvSpPr>
          <p:spPr>
            <a:xfrm>
              <a:off x="1654044" y="2472593"/>
              <a:ext cx="1307466" cy="1337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A2635F86-DE4D-42AB-BEAA-DD747E2E8CEC}"/>
                </a:ext>
              </a:extLst>
            </p:cNvPr>
            <p:cNvSpPr txBox="1"/>
            <p:nvPr/>
          </p:nvSpPr>
          <p:spPr>
            <a:xfrm>
              <a:off x="1665424" y="2908278"/>
              <a:ext cx="130746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chemeClr val="accent3">
                      <a:lumMod val="50000"/>
                    </a:schemeClr>
                  </a:solidFill>
                </a:rPr>
                <a:t>Conferências / Formação</a:t>
              </a:r>
            </a:p>
          </p:txBody>
        </p:sp>
      </p:grp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03500EB7-44F5-41F3-8C43-20BF67AB3D09}"/>
              </a:ext>
            </a:extLst>
          </p:cNvPr>
          <p:cNvSpPr txBox="1"/>
          <p:nvPr/>
        </p:nvSpPr>
        <p:spPr>
          <a:xfrm>
            <a:off x="9964259" y="2764513"/>
            <a:ext cx="105770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accent3">
                    <a:lumMod val="50000"/>
                  </a:schemeClr>
                </a:solidFill>
              </a:rPr>
              <a:t>Grupos</a:t>
            </a:r>
            <a:endParaRPr lang="pt-PT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t-PT" sz="1400" b="1" dirty="0">
                <a:solidFill>
                  <a:schemeClr val="accent3">
                    <a:lumMod val="50000"/>
                  </a:schemeClr>
                </a:solidFill>
              </a:rPr>
              <a:t>Cristo</a:t>
            </a:r>
            <a:r>
              <a:rPr lang="pt-PT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1200" b="1" dirty="0">
                <a:solidFill>
                  <a:schemeClr val="accent3">
                    <a:lumMod val="50000"/>
                  </a:schemeClr>
                </a:solidFill>
              </a:rPr>
              <a:t>na</a:t>
            </a:r>
            <a:r>
              <a:rPr lang="pt-PT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1400" b="1" dirty="0">
                <a:solidFill>
                  <a:schemeClr val="accent3">
                    <a:lumMod val="50000"/>
                  </a:schemeClr>
                </a:solidFill>
              </a:rPr>
              <a:t>Empresa</a:t>
            </a:r>
          </a:p>
        </p:txBody>
      </p:sp>
      <p:sp>
        <p:nvSpPr>
          <p:cNvPr id="52" name="Marcador de Posição do Número do Diapositivo 2">
            <a:extLst>
              <a:ext uri="{FF2B5EF4-FFF2-40B4-BE49-F238E27FC236}">
                <a16:creationId xmlns:a16="http://schemas.microsoft.com/office/drawing/2014/main" id="{C264E82E-E805-48F6-B22B-C7831F2D5724}"/>
              </a:ext>
            </a:extLst>
          </p:cNvPr>
          <p:cNvSpPr txBox="1">
            <a:spLocks/>
          </p:cNvSpPr>
          <p:nvPr/>
        </p:nvSpPr>
        <p:spPr bwMode="auto">
          <a:xfrm>
            <a:off x="9135165" y="626890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 dirty="0"/>
              <a:t>Slide nº </a:t>
            </a:r>
            <a:fld id="{634CCBF0-D88C-42D6-9E42-F08FC2B363A7}" type="slidenum">
              <a:rPr lang="en-US" altLang="pt-PT" smtClean="0"/>
              <a:pPr eaLnBrk="1" hangingPunct="1"/>
              <a:t>6</a:t>
            </a:fld>
            <a:endParaRPr lang="en-US" alt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53" grpId="0" animBg="1"/>
      <p:bldP spid="64" grpId="0" animBg="1"/>
      <p:bldP spid="66" grpId="0" animBg="1"/>
      <p:bldP spid="65" grpId="0" animBg="1"/>
      <p:bldP spid="2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770;p11">
            <a:extLst>
              <a:ext uri="{FF2B5EF4-FFF2-40B4-BE49-F238E27FC236}">
                <a16:creationId xmlns:a16="http://schemas.microsoft.com/office/drawing/2014/main" id="{AC7CA5D5-6996-43EB-9FAA-D6BF789B5FB9}"/>
              </a:ext>
            </a:extLst>
          </p:cNvPr>
          <p:cNvSpPr txBox="1">
            <a:spLocks/>
          </p:cNvSpPr>
          <p:nvPr/>
        </p:nvSpPr>
        <p:spPr>
          <a:xfrm>
            <a:off x="450378" y="361800"/>
            <a:ext cx="6910408" cy="7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Principais resultados no ano 2021</a:t>
            </a:r>
            <a:endParaRPr lang="pt-PT" sz="2400" b="1" dirty="0">
              <a:solidFill>
                <a:srgbClr val="0070C0"/>
              </a:solidFill>
            </a:endParaRPr>
          </a:p>
        </p:txBody>
      </p:sp>
      <p:sp>
        <p:nvSpPr>
          <p:cNvPr id="13" name="Marcador de Posição do Número do Diapositivo 2">
            <a:extLst>
              <a:ext uri="{FF2B5EF4-FFF2-40B4-BE49-F238E27FC236}">
                <a16:creationId xmlns:a16="http://schemas.microsoft.com/office/drawing/2014/main" id="{D51ECB0E-BEC4-4A0E-8927-01F71FB1597C}"/>
              </a:ext>
            </a:extLst>
          </p:cNvPr>
          <p:cNvSpPr txBox="1">
            <a:spLocks/>
          </p:cNvSpPr>
          <p:nvPr/>
        </p:nvSpPr>
        <p:spPr bwMode="auto">
          <a:xfrm>
            <a:off x="9347200" y="6633207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 dirty="0"/>
              <a:t>Slide nº </a:t>
            </a:r>
            <a:fld id="{634CCBF0-D88C-42D6-9E42-F08FC2B363A7}" type="slidenum">
              <a:rPr lang="en-US" altLang="pt-PT" smtClean="0"/>
              <a:pPr eaLnBrk="1" hangingPunct="1"/>
              <a:t>7</a:t>
            </a:fld>
            <a:endParaRPr lang="en-US" alt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303E44-C3CB-41F6-942C-EA799F2B607D}"/>
              </a:ext>
            </a:extLst>
          </p:cNvPr>
          <p:cNvSpPr txBox="1"/>
          <p:nvPr/>
        </p:nvSpPr>
        <p:spPr>
          <a:xfrm>
            <a:off x="1163079" y="1056567"/>
            <a:ext cx="3153493" cy="16466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dos associados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nvolvidos </a:t>
            </a:r>
            <a:r>
              <a:rPr lang="pt-PT" sz="2000" b="1" i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activamente</a:t>
            </a:r>
            <a:endParaRPr lang="pt-PT" sz="2000" b="1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iniciativas realizadas: </a:t>
            </a:r>
          </a:p>
          <a:p>
            <a:pPr algn="ctr">
              <a:spcAft>
                <a:spcPts val="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45% nos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CnE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como voluntários, </a:t>
            </a:r>
          </a:p>
          <a:p>
            <a:pPr algn="ctr">
              <a:spcAft>
                <a:spcPts val="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nos programas empresa; </a:t>
            </a:r>
          </a:p>
          <a:p>
            <a:pPr algn="ctr">
              <a:spcAft>
                <a:spcPts val="0"/>
              </a:spcAft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conferências</a:t>
            </a: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8C72410-2444-47A8-90BC-9B45C2F0253F}"/>
              </a:ext>
            </a:extLst>
          </p:cNvPr>
          <p:cNvSpPr/>
          <p:nvPr/>
        </p:nvSpPr>
        <p:spPr>
          <a:xfrm>
            <a:off x="1163868" y="1034823"/>
            <a:ext cx="3153493" cy="1695826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AA4FFE26-96AE-40C0-AB46-E483B1F13F24}"/>
              </a:ext>
            </a:extLst>
          </p:cNvPr>
          <p:cNvSpPr/>
          <p:nvPr/>
        </p:nvSpPr>
        <p:spPr>
          <a:xfrm>
            <a:off x="4569167" y="1029549"/>
            <a:ext cx="3194195" cy="169582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comunidade com </a:t>
            </a: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dimensão nacional </a:t>
            </a:r>
            <a:endParaRPr lang="pt-PT" sz="20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960"/>
              </a:spcAft>
            </a:pPr>
            <a:r>
              <a:rPr lang="pt-P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reforço da vivência de comunidade nacional e o significativo papel </a:t>
            </a:r>
            <a:r>
              <a:rPr lang="pt-PT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desempenhado pelos </a:t>
            </a:r>
            <a:r>
              <a:rPr lang="pt-PT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núcleos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reforçaram a sua </a:t>
            </a:r>
            <a:r>
              <a:rPr lang="pt-P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acção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permitiram unir o “regional” e o “nacional”.</a:t>
            </a:r>
            <a:endParaRPr lang="pt-P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AA3C1F-024E-428F-8220-B267F13B3DCF}"/>
              </a:ext>
            </a:extLst>
          </p:cNvPr>
          <p:cNvSpPr txBox="1"/>
          <p:nvPr/>
        </p:nvSpPr>
        <p:spPr>
          <a:xfrm>
            <a:off x="1179770" y="3036411"/>
            <a:ext cx="31552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centralidade dos </a:t>
            </a:r>
          </a:p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Grupos Cristos na Empresa</a:t>
            </a:r>
          </a:p>
          <a:p>
            <a:pPr algn="just">
              <a:spcAft>
                <a:spcPts val="0"/>
              </a:spcAf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dinâmica e na vida da ACEGE, com 502 associados participantes, que encontram uma comunidade de Fé que reforça a noção de vocação e missão. 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D2D06B92-9C13-429F-9DD0-886C93C4200B}"/>
              </a:ext>
            </a:extLst>
          </p:cNvPr>
          <p:cNvSpPr/>
          <p:nvPr/>
        </p:nvSpPr>
        <p:spPr>
          <a:xfrm>
            <a:off x="1141781" y="3011813"/>
            <a:ext cx="3173194" cy="164617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96DAF56-AB49-4967-B975-32A98E13EB41}"/>
              </a:ext>
            </a:extLst>
          </p:cNvPr>
          <p:cNvSpPr txBox="1"/>
          <p:nvPr/>
        </p:nvSpPr>
        <p:spPr>
          <a:xfrm>
            <a:off x="8135328" y="2985781"/>
            <a:ext cx="2973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afirmação da </a:t>
            </a:r>
          </a:p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ACEGE NEXT</a:t>
            </a:r>
          </a:p>
          <a:p>
            <a:pPr algn="just"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 consolidação deste grupo de associados entre os 23 e 39 anos) 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uma dinâmica própria, e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envolvimento nas </a:t>
            </a:r>
            <a:r>
              <a:rPr lang="pt-P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direcções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regionais</a:t>
            </a:r>
            <a:endParaRPr lang="pt-P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4D5B8131-1508-4419-A2A1-68C8FFEA46E2}"/>
              </a:ext>
            </a:extLst>
          </p:cNvPr>
          <p:cNvSpPr/>
          <p:nvPr/>
        </p:nvSpPr>
        <p:spPr>
          <a:xfrm>
            <a:off x="8053246" y="2958228"/>
            <a:ext cx="3166989" cy="164595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F2497AC-A1C6-44BE-A6F0-534CFE04F8C4}"/>
              </a:ext>
            </a:extLst>
          </p:cNvPr>
          <p:cNvSpPr txBox="1"/>
          <p:nvPr/>
        </p:nvSpPr>
        <p:spPr>
          <a:xfrm>
            <a:off x="8236841" y="1116872"/>
            <a:ext cx="2908016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Reforço e </a:t>
            </a:r>
            <a:r>
              <a:rPr lang="pt-PT" sz="2000" b="1" i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efectvidade</a:t>
            </a: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comunicação</a:t>
            </a:r>
          </a:p>
          <a:p>
            <a:pPr algn="ctr"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comunicação interna, e no reforço da presença nas redes sociais e no impacto do VER </a:t>
            </a:r>
          </a:p>
          <a:p>
            <a:pPr algn="ctr"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(260.000 visualizações) </a:t>
            </a:r>
            <a:endParaRPr lang="pt-P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C96EDBB-CF60-4350-BA1A-E1D0BDBB7F44}"/>
              </a:ext>
            </a:extLst>
          </p:cNvPr>
          <p:cNvSpPr/>
          <p:nvPr/>
        </p:nvSpPr>
        <p:spPr>
          <a:xfrm>
            <a:off x="8053246" y="1029550"/>
            <a:ext cx="3080669" cy="169437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BCC2968-23FD-4301-8677-73FE20D81041}"/>
              </a:ext>
            </a:extLst>
          </p:cNvPr>
          <p:cNvSpPr txBox="1"/>
          <p:nvPr/>
        </p:nvSpPr>
        <p:spPr>
          <a:xfrm>
            <a:off x="1179769" y="4956009"/>
            <a:ext cx="3039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consolidação </a:t>
            </a:r>
          </a:p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programas empresa</a:t>
            </a:r>
          </a:p>
          <a:p>
            <a:pPr algn="just">
              <a:spcAft>
                <a:spcPts val="0"/>
              </a:spcAft>
            </a:pP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.30 efr - Empresas familiarmente resp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onsáveis; 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.1.946 empresas </a:t>
            </a:r>
            <a:r>
              <a:rPr lang="pt-PT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Pagamento Pontual, .Fundo Bem Comum, com 6 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investimentos.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3373309F-B3B1-4DCB-9DD2-C2ECCEC42D7B}"/>
              </a:ext>
            </a:extLst>
          </p:cNvPr>
          <p:cNvSpPr/>
          <p:nvPr/>
        </p:nvSpPr>
        <p:spPr>
          <a:xfrm>
            <a:off x="1139882" y="4887357"/>
            <a:ext cx="3176690" cy="164617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E0842C5-9334-4F69-80D8-A31BA1A09005}"/>
              </a:ext>
            </a:extLst>
          </p:cNvPr>
          <p:cNvSpPr txBox="1"/>
          <p:nvPr/>
        </p:nvSpPr>
        <p:spPr>
          <a:xfrm>
            <a:off x="4704522" y="4919016"/>
            <a:ext cx="2941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aposta nas </a:t>
            </a:r>
          </a:p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sem Pobreza</a:t>
            </a:r>
          </a:p>
          <a:p>
            <a:pPr algn="just">
              <a:spcAft>
                <a:spcPts val="0"/>
              </a:spcAf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o novo programa “</a:t>
            </a:r>
            <a:r>
              <a:rPr lang="pt-PT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Semáforo”, que pretende envolver líderes e empresas na luta contra a pobreza em cada empresa</a:t>
            </a:r>
            <a:endParaRPr lang="pt-P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EF766379-77C4-4B85-93AE-14863FEFF984}"/>
              </a:ext>
            </a:extLst>
          </p:cNvPr>
          <p:cNvSpPr/>
          <p:nvPr/>
        </p:nvSpPr>
        <p:spPr>
          <a:xfrm>
            <a:off x="4585685" y="4898715"/>
            <a:ext cx="3176690" cy="162178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B2A1473-DC4A-4B43-9C35-3512B78416F5}"/>
              </a:ext>
            </a:extLst>
          </p:cNvPr>
          <p:cNvSpPr txBox="1"/>
          <p:nvPr/>
        </p:nvSpPr>
        <p:spPr>
          <a:xfrm>
            <a:off x="8134583" y="4948057"/>
            <a:ext cx="30856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reforço da sustentabilidade</a:t>
            </a:r>
          </a:p>
          <a:p>
            <a:pPr algn="just">
              <a:spcAft>
                <a:spcPts val="0"/>
              </a:spcAft>
            </a:pP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garantindo que as quotas assegurem 60% das despesas gerais e pessoal para a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acção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ACEGE (sem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projectos</a:t>
            </a:r>
            <a:r>
              <a:rPr lang="pt-P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P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E5FFA3BD-5F15-4BBD-996B-39592E2F09E3}"/>
              </a:ext>
            </a:extLst>
          </p:cNvPr>
          <p:cNvSpPr/>
          <p:nvPr/>
        </p:nvSpPr>
        <p:spPr>
          <a:xfrm>
            <a:off x="8053246" y="4875883"/>
            <a:ext cx="3176690" cy="1610733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15585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20" grpId="0" animBg="1"/>
      <p:bldP spid="28" grpId="0"/>
      <p:bldP spid="29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638;p9">
            <a:extLst>
              <a:ext uri="{FF2B5EF4-FFF2-40B4-BE49-F238E27FC236}">
                <a16:creationId xmlns:a16="http://schemas.microsoft.com/office/drawing/2014/main" id="{6E59137B-38E9-4332-8FBA-083B32C7FF6C}"/>
              </a:ext>
            </a:extLst>
          </p:cNvPr>
          <p:cNvSpPr/>
          <p:nvPr/>
        </p:nvSpPr>
        <p:spPr>
          <a:xfrm>
            <a:off x="360098" y="1614838"/>
            <a:ext cx="3120959" cy="763058"/>
          </a:xfrm>
          <a:prstGeom prst="roundRect">
            <a:avLst>
              <a:gd name="adj" fmla="val 16667"/>
            </a:avLst>
          </a:prstGeom>
          <a:solidFill>
            <a:srgbClr val="A1C06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Criar Comunidade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47" name="Google Shape;642;p9">
            <a:extLst>
              <a:ext uri="{FF2B5EF4-FFF2-40B4-BE49-F238E27FC236}">
                <a16:creationId xmlns:a16="http://schemas.microsoft.com/office/drawing/2014/main" id="{98F56DBE-5A00-4F1F-B364-F811018E3DFA}"/>
              </a:ext>
            </a:extLst>
          </p:cNvPr>
          <p:cNvSpPr/>
          <p:nvPr/>
        </p:nvSpPr>
        <p:spPr>
          <a:xfrm>
            <a:off x="357047" y="2536901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C6605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bg1"/>
                </a:solidFill>
              </a:rPr>
              <a:t>Inspirar Lideres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49" name="Google Shape;646;p9">
            <a:extLst>
              <a:ext uri="{FF2B5EF4-FFF2-40B4-BE49-F238E27FC236}">
                <a16:creationId xmlns:a16="http://schemas.microsoft.com/office/drawing/2014/main" id="{10E30D2D-49AC-41A6-B698-6424D57963AB}"/>
              </a:ext>
            </a:extLst>
          </p:cNvPr>
          <p:cNvSpPr/>
          <p:nvPr/>
        </p:nvSpPr>
        <p:spPr>
          <a:xfrm>
            <a:off x="357047" y="3539946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Transformar Empresas</a:t>
            </a:r>
            <a:endParaRPr lang="pt-PT" sz="1800" b="1" dirty="0"/>
          </a:p>
        </p:txBody>
      </p:sp>
      <p:sp>
        <p:nvSpPr>
          <p:cNvPr id="51" name="Google Shape;650;p9">
            <a:extLst>
              <a:ext uri="{FF2B5EF4-FFF2-40B4-BE49-F238E27FC236}">
                <a16:creationId xmlns:a16="http://schemas.microsoft.com/office/drawing/2014/main" id="{BF959EDC-3B1C-4F33-8AED-9920C1CA0288}"/>
              </a:ext>
            </a:extLst>
          </p:cNvPr>
          <p:cNvSpPr/>
          <p:nvPr/>
        </p:nvSpPr>
        <p:spPr>
          <a:xfrm>
            <a:off x="357047" y="4609164"/>
            <a:ext cx="3124010" cy="763058"/>
          </a:xfrm>
          <a:prstGeom prst="roundRect">
            <a:avLst>
              <a:gd name="adj" fmla="val 16667"/>
            </a:avLst>
          </a:prstGeom>
          <a:solidFill>
            <a:srgbClr val="EAAD3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Influenciar a Sociedade</a:t>
            </a:r>
            <a:endParaRPr lang="pt-PT" sz="1800" b="1" dirty="0"/>
          </a:p>
        </p:txBody>
      </p:sp>
      <p:sp>
        <p:nvSpPr>
          <p:cNvPr id="53" name="Google Shape;654;p9">
            <a:extLst>
              <a:ext uri="{FF2B5EF4-FFF2-40B4-BE49-F238E27FC236}">
                <a16:creationId xmlns:a16="http://schemas.microsoft.com/office/drawing/2014/main" id="{19123C03-0D70-4DAD-95FA-38036C5C428A}"/>
              </a:ext>
            </a:extLst>
          </p:cNvPr>
          <p:cNvSpPr/>
          <p:nvPr/>
        </p:nvSpPr>
        <p:spPr>
          <a:xfrm>
            <a:off x="357047" y="5523401"/>
            <a:ext cx="3124010" cy="763058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pt-PT" sz="1800" b="1" dirty="0">
                <a:solidFill>
                  <a:schemeClr val="lt1"/>
                </a:solidFill>
              </a:rPr>
              <a:t>Sustentar a </a:t>
            </a:r>
            <a:r>
              <a:rPr lang="pt-PT" sz="1800" b="1" dirty="0" err="1">
                <a:solidFill>
                  <a:schemeClr val="lt1"/>
                </a:solidFill>
              </a:rPr>
              <a:t>Acção</a:t>
            </a:r>
            <a:endParaRPr sz="1800" b="1" dirty="0"/>
          </a:p>
        </p:txBody>
      </p:sp>
      <p:sp>
        <p:nvSpPr>
          <p:cNvPr id="60" name="Google Shape;770;p11">
            <a:extLst>
              <a:ext uri="{FF2B5EF4-FFF2-40B4-BE49-F238E27FC236}">
                <a16:creationId xmlns:a16="http://schemas.microsoft.com/office/drawing/2014/main" id="{AC7CA5D5-6996-43EB-9FAA-D6BF789B5FB9}"/>
              </a:ext>
            </a:extLst>
          </p:cNvPr>
          <p:cNvSpPr txBox="1">
            <a:spLocks/>
          </p:cNvSpPr>
          <p:nvPr/>
        </p:nvSpPr>
        <p:spPr>
          <a:xfrm>
            <a:off x="450378" y="534666"/>
            <a:ext cx="6910408" cy="7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2000" b="1" dirty="0">
                <a:solidFill>
                  <a:srgbClr val="0070C0"/>
                </a:solidFill>
              </a:rPr>
              <a:t>Principais resultados e impacto conseguido em 2021</a:t>
            </a:r>
            <a:br>
              <a:rPr lang="pt-PT" sz="2000" b="1" dirty="0">
                <a:solidFill>
                  <a:srgbClr val="0070C0"/>
                </a:solidFill>
              </a:rPr>
            </a:br>
            <a:br>
              <a:rPr lang="pt-PT" sz="2000" b="1" dirty="0">
                <a:solidFill>
                  <a:srgbClr val="0070C0"/>
                </a:solidFill>
              </a:rPr>
            </a:br>
            <a:br>
              <a:rPr lang="pt-PT" sz="2400" b="1" dirty="0">
                <a:solidFill>
                  <a:srgbClr val="0070C0"/>
                </a:solidFill>
              </a:rPr>
            </a:br>
            <a:br>
              <a:rPr lang="pt-PT" sz="2400" dirty="0">
                <a:solidFill>
                  <a:srgbClr val="0070C0"/>
                </a:solidFill>
              </a:rPr>
            </a:br>
            <a:br>
              <a:rPr lang="pt-PT" sz="2400" dirty="0">
                <a:solidFill>
                  <a:srgbClr val="0070C0"/>
                </a:solidFill>
              </a:rPr>
            </a:br>
            <a:br>
              <a:rPr lang="pt-PT" sz="2400" b="1" i="1" dirty="0">
                <a:solidFill>
                  <a:srgbClr val="0070C0"/>
                </a:solidFill>
              </a:rPr>
            </a:br>
            <a:endParaRPr lang="pt-PT" sz="2400" b="1" dirty="0">
              <a:solidFill>
                <a:srgbClr val="0070C0"/>
              </a:solidFill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0C2F822D-240F-4294-92FB-B828C24A5DBA}"/>
              </a:ext>
            </a:extLst>
          </p:cNvPr>
          <p:cNvSpPr/>
          <p:nvPr/>
        </p:nvSpPr>
        <p:spPr>
          <a:xfrm>
            <a:off x="3630860" y="1614839"/>
            <a:ext cx="8251841" cy="763058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1.202 associados, com maior percentagem de pagamentos de quotas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Mais de 36 sessões  / conferências realizadas on-line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Presença </a:t>
            </a:r>
            <a:r>
              <a:rPr lang="pt-PT" sz="1400" dirty="0" err="1"/>
              <a:t>activa</a:t>
            </a:r>
            <a:r>
              <a:rPr lang="pt-PT" sz="1400" dirty="0"/>
              <a:t> nas redes sociais com mais de 8.000 seguidores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623D2A73-B820-4A0C-AB5A-2C67EFAE4C1E}"/>
              </a:ext>
            </a:extLst>
          </p:cNvPr>
          <p:cNvSpPr/>
          <p:nvPr/>
        </p:nvSpPr>
        <p:spPr>
          <a:xfrm>
            <a:off x="3630859" y="2536901"/>
            <a:ext cx="8251841" cy="763058"/>
          </a:xfrm>
          <a:prstGeom prst="round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502 membros em 49 grupos Cristo na Empresa. Iniciados encontros </a:t>
            </a:r>
            <a:r>
              <a:rPr lang="pt-PT" sz="1600" dirty="0" err="1"/>
              <a:t>inter-grupos</a:t>
            </a: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112 associados Next (20 aos 40 anos) e grande dinâmica nacional em torno dos Grupos Cristo na Empresa Next</a:t>
            </a:r>
            <a:endParaRPr lang="pt-PT" sz="13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43FDBE17-2F56-497E-967A-FA1B6958850A}"/>
              </a:ext>
            </a:extLst>
          </p:cNvPr>
          <p:cNvSpPr/>
          <p:nvPr/>
        </p:nvSpPr>
        <p:spPr>
          <a:xfrm>
            <a:off x="3630860" y="3448506"/>
            <a:ext cx="8251841" cy="1034594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1.940 empresas no Compromisso Pagamento Pontual após </a:t>
            </a:r>
            <a:r>
              <a:rPr lang="pt-PT" sz="1400" dirty="0" err="1"/>
              <a:t>actualização</a:t>
            </a:r>
            <a:r>
              <a:rPr lang="pt-PT" sz="1400" dirty="0"/>
              <a:t> com Informa </a:t>
            </a:r>
            <a:r>
              <a:rPr lang="pt-PT" sz="1400" dirty="0" err="1"/>
              <a:t>D&amp;b</a:t>
            </a:r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30 empresa certificadas / cerca 35.000 colaboradores (15 novas: CUF e  BPI;. 25 em processo CTT, Jerónimo Martins e Sovena) e uma comunidade efr forte.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Semáforo em processo final de início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FFE7D12-75CB-49F0-99ED-841CBC15FDF9}"/>
              </a:ext>
            </a:extLst>
          </p:cNvPr>
          <p:cNvSpPr/>
          <p:nvPr/>
        </p:nvSpPr>
        <p:spPr>
          <a:xfrm>
            <a:off x="3630859" y="4596465"/>
            <a:ext cx="8251841" cy="763058"/>
          </a:xfrm>
          <a:prstGeom prst="roundRect">
            <a:avLst/>
          </a:prstGeom>
          <a:ln w="57150">
            <a:solidFill>
              <a:srgbClr val="EDB64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261.000 visualizações do 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Finalização fase investimento do FBC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92 Lideres de organizações sociais formados com IES</a:t>
            </a:r>
            <a:endParaRPr lang="pt-PT" sz="1300" dirty="0"/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393CFFF9-0814-4BCE-9826-84008E0A91A6}"/>
              </a:ext>
            </a:extLst>
          </p:cNvPr>
          <p:cNvSpPr/>
          <p:nvPr/>
        </p:nvSpPr>
        <p:spPr>
          <a:xfrm>
            <a:off x="3630859" y="5523401"/>
            <a:ext cx="8251841" cy="763058"/>
          </a:xfrm>
          <a:prstGeom prst="round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A cobertura das despesas base (gerais e pessoal) pelas quotas aumentou de 30% em 2016 para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/>
              <a:t>Ao longo dos últimos anos a ACEGE apresentou sempre resultados positivos cumprindo os projectos assumidos e o compromisso de pagamentos pontuais. Em 2021 o resultado foi positivo, em 34.060€</a:t>
            </a:r>
          </a:p>
        </p:txBody>
      </p:sp>
      <p:sp>
        <p:nvSpPr>
          <p:cNvPr id="13" name="Marcador de Posição do Número do Diapositivo 2">
            <a:extLst>
              <a:ext uri="{FF2B5EF4-FFF2-40B4-BE49-F238E27FC236}">
                <a16:creationId xmlns:a16="http://schemas.microsoft.com/office/drawing/2014/main" id="{D51ECB0E-BEC4-4A0E-8927-01F71FB1597C}"/>
              </a:ext>
            </a:extLst>
          </p:cNvPr>
          <p:cNvSpPr txBox="1">
            <a:spLocks/>
          </p:cNvSpPr>
          <p:nvPr/>
        </p:nvSpPr>
        <p:spPr bwMode="auto">
          <a:xfrm>
            <a:off x="9135165" y="633516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/>
              <a:t>Slide nº </a:t>
            </a:r>
            <a:fld id="{634CCBF0-D88C-42D6-9E42-F08FC2B363A7}" type="slidenum">
              <a:rPr lang="en-US" altLang="pt-PT" smtClean="0"/>
              <a:pPr eaLnBrk="1" hangingPunct="1"/>
              <a:t>8</a:t>
            </a:fld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21048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53" grpId="0" animBg="1"/>
      <p:bldP spid="52" grpId="0" animBg="1"/>
      <p:bldP spid="54" grpId="0" animBg="1"/>
      <p:bldP spid="61" grpId="0" animBg="1"/>
      <p:bldP spid="67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D20A745D-7D93-4BB3-8B1D-32E969B4C2FF}"/>
              </a:ext>
            </a:extLst>
          </p:cNvPr>
          <p:cNvGrpSpPr/>
          <p:nvPr/>
        </p:nvGrpSpPr>
        <p:grpSpPr>
          <a:xfrm>
            <a:off x="749970" y="5015945"/>
            <a:ext cx="11934672" cy="1504609"/>
            <a:chOff x="749970" y="5015216"/>
            <a:chExt cx="11934672" cy="1736301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2EAC272F-6570-4930-8277-008495707CEB}"/>
                </a:ext>
              </a:extLst>
            </p:cNvPr>
            <p:cNvSpPr/>
            <p:nvPr/>
          </p:nvSpPr>
          <p:spPr>
            <a:xfrm>
              <a:off x="749970" y="5020689"/>
              <a:ext cx="11057391" cy="1730828"/>
            </a:xfrm>
            <a:prstGeom prst="roundRect">
              <a:avLst/>
            </a:prstGeom>
            <a:solidFill>
              <a:srgbClr val="C8D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6D5D8A3-C33D-4F6D-9840-605BB2613C72}"/>
                </a:ext>
              </a:extLst>
            </p:cNvPr>
            <p:cNvSpPr txBox="1"/>
            <p:nvPr/>
          </p:nvSpPr>
          <p:spPr>
            <a:xfrm>
              <a:off x="6589836" y="5015216"/>
              <a:ext cx="6094806" cy="1473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Lideranças mais humanistas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Empresas mais sustentáveis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Familias com maior probabilidade de conciliação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Combater a Pobreza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Apoiar a economia Social – Fundo Bem Comum</a:t>
              </a:r>
              <a:endParaRPr lang="pt-PT" sz="16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84E1F333-7303-45F9-801D-F3BE084DEAA7}"/>
                </a:ext>
              </a:extLst>
            </p:cNvPr>
            <p:cNvSpPr txBox="1"/>
            <p:nvPr/>
          </p:nvSpPr>
          <p:spPr>
            <a:xfrm>
              <a:off x="2292887" y="5655270"/>
              <a:ext cx="31640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2400" b="1" i="1" dirty="0"/>
                <a:t>Para a Sociedade</a:t>
              </a:r>
              <a:endParaRPr lang="pt-PT" sz="2400" dirty="0"/>
            </a:p>
          </p:txBody>
        </p:sp>
      </p:grpSp>
      <p:sp>
        <p:nvSpPr>
          <p:cNvPr id="40" name="Google Shape;843;p12">
            <a:extLst>
              <a:ext uri="{FF2B5EF4-FFF2-40B4-BE49-F238E27FC236}">
                <a16:creationId xmlns:a16="http://schemas.microsoft.com/office/drawing/2014/main" id="{902A0EF1-5DCA-40CD-9286-C4CA02619F50}"/>
              </a:ext>
            </a:extLst>
          </p:cNvPr>
          <p:cNvSpPr txBox="1"/>
          <p:nvPr/>
        </p:nvSpPr>
        <p:spPr>
          <a:xfrm>
            <a:off x="749970" y="626451"/>
            <a:ext cx="100605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pt-PT" sz="2000" b="1" dirty="0">
                <a:solidFill>
                  <a:srgbClr val="0070C0"/>
                </a:solidFill>
              </a:rPr>
              <a:t>A ACEGE tem hoje uma proposta de valor clara e desafios concretos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BB5E2D8-037F-4480-9BE1-7F0204FCACC8}"/>
              </a:ext>
            </a:extLst>
          </p:cNvPr>
          <p:cNvGrpSpPr/>
          <p:nvPr/>
        </p:nvGrpSpPr>
        <p:grpSpPr>
          <a:xfrm>
            <a:off x="765129" y="3235941"/>
            <a:ext cx="11057391" cy="1644871"/>
            <a:chOff x="828629" y="3223239"/>
            <a:chExt cx="11057391" cy="1730828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448C7487-FA1F-4CAF-93A8-E0EFFDBEA367}"/>
                </a:ext>
              </a:extLst>
            </p:cNvPr>
            <p:cNvSpPr/>
            <p:nvPr/>
          </p:nvSpPr>
          <p:spPr>
            <a:xfrm>
              <a:off x="828629" y="3223239"/>
              <a:ext cx="11057391" cy="17308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46FD9D9-61BC-4496-9D35-9281A6762527}"/>
                </a:ext>
              </a:extLst>
            </p:cNvPr>
            <p:cNvSpPr txBox="1"/>
            <p:nvPr/>
          </p:nvSpPr>
          <p:spPr>
            <a:xfrm>
              <a:off x="6581008" y="3313430"/>
              <a:ext cx="5158978" cy="155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Assumir um Código de Ética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Aderir ao Compromisso Pagamento Pontual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Certificar a sua empresa como efr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Realizar o Semáforo junto dos seus trabalhadores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Incluir novos critérios de humanidade  na gestão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C936732-8E32-40BE-A198-61038ACBACFD}"/>
                </a:ext>
              </a:extLst>
            </p:cNvPr>
            <p:cNvSpPr txBox="1"/>
            <p:nvPr/>
          </p:nvSpPr>
          <p:spPr>
            <a:xfrm>
              <a:off x="1105522" y="3381443"/>
              <a:ext cx="5158978" cy="485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2400" b="1" i="1" dirty="0"/>
                <a:t>Para a gestão das empresas</a:t>
              </a:r>
              <a:endParaRPr lang="pt-PT" sz="2400" dirty="0"/>
            </a:p>
          </p:txBody>
        </p:sp>
        <p:pic>
          <p:nvPicPr>
            <p:cNvPr id="28" name="Google Shape;1344;p41">
              <a:extLst>
                <a:ext uri="{FF2B5EF4-FFF2-40B4-BE49-F238E27FC236}">
                  <a16:creationId xmlns:a16="http://schemas.microsoft.com/office/drawing/2014/main" id="{8F1A5095-29F4-448B-88B5-A957579D960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6604" r="47827"/>
            <a:stretch/>
          </p:blipFill>
          <p:spPr>
            <a:xfrm>
              <a:off x="2292887" y="3877822"/>
              <a:ext cx="1282373" cy="897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38;p41">
              <a:extLst>
                <a:ext uri="{FF2B5EF4-FFF2-40B4-BE49-F238E27FC236}">
                  <a16:creationId xmlns:a16="http://schemas.microsoft.com/office/drawing/2014/main" id="{C1FA5BDD-D518-45C1-B299-829BD84AB02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487" r="7018" b="66190"/>
            <a:stretch/>
          </p:blipFill>
          <p:spPr>
            <a:xfrm>
              <a:off x="3674999" y="3884389"/>
              <a:ext cx="1004410" cy="916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43;p41">
              <a:extLst>
                <a:ext uri="{FF2B5EF4-FFF2-40B4-BE49-F238E27FC236}">
                  <a16:creationId xmlns:a16="http://schemas.microsoft.com/office/drawing/2014/main" id="{A19EF18B-DC44-4635-9DE7-115C177760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1821" t="34414" b="32877"/>
            <a:stretch/>
          </p:blipFill>
          <p:spPr>
            <a:xfrm>
              <a:off x="4743382" y="3915920"/>
              <a:ext cx="1184242" cy="8786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6C735F32-8930-4CC6-BADD-BB7343435E9E}"/>
                </a:ext>
              </a:extLst>
            </p:cNvPr>
            <p:cNvGrpSpPr/>
            <p:nvPr/>
          </p:nvGrpSpPr>
          <p:grpSpPr>
            <a:xfrm>
              <a:off x="1559428" y="3915920"/>
              <a:ext cx="922392" cy="824382"/>
              <a:chOff x="8129078" y="2495344"/>
              <a:chExt cx="1539423" cy="1433014"/>
            </a:xfrm>
            <a:solidFill>
              <a:schemeClr val="bg1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0AC60-B977-4BEA-B01F-333DA73D5DFF}"/>
                  </a:ext>
                </a:extLst>
              </p:cNvPr>
              <p:cNvSpPr/>
              <p:nvPr/>
            </p:nvSpPr>
            <p:spPr>
              <a:xfrm>
                <a:off x="8129078" y="2495344"/>
                <a:ext cx="1464875" cy="143301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5A6FA120-6219-4ECB-8848-40A674D65C34}"/>
                  </a:ext>
                </a:extLst>
              </p:cNvPr>
              <p:cNvSpPr txBox="1"/>
              <p:nvPr/>
            </p:nvSpPr>
            <p:spPr>
              <a:xfrm>
                <a:off x="8139105" y="2981534"/>
                <a:ext cx="1529396" cy="506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b="1" i="1" dirty="0"/>
                  <a:t>Ética</a:t>
                </a:r>
                <a:endParaRPr lang="pt-PT" sz="1100" b="1" i="1" dirty="0"/>
              </a:p>
            </p:txBody>
          </p:sp>
        </p:grpSp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650839DD-E861-4EF8-A3C3-6D8FBA4BF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0344" y="3942444"/>
              <a:ext cx="843042" cy="832572"/>
            </a:xfrm>
            <a:prstGeom prst="ellipse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EF124B7-2945-465C-82B6-592FB2FEC5B4}"/>
              </a:ext>
            </a:extLst>
          </p:cNvPr>
          <p:cNvGrpSpPr/>
          <p:nvPr/>
        </p:nvGrpSpPr>
        <p:grpSpPr>
          <a:xfrm>
            <a:off x="749970" y="1516835"/>
            <a:ext cx="11057391" cy="1644871"/>
            <a:chOff x="749971" y="1433293"/>
            <a:chExt cx="11057391" cy="1730828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033C47B5-0A9A-4588-803F-53D41CAAC341}"/>
                </a:ext>
              </a:extLst>
            </p:cNvPr>
            <p:cNvSpPr/>
            <p:nvPr/>
          </p:nvSpPr>
          <p:spPr>
            <a:xfrm>
              <a:off x="749971" y="1433293"/>
              <a:ext cx="11057391" cy="1730828"/>
            </a:xfrm>
            <a:prstGeom prst="round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F7531EE2-A992-425C-AC58-94AEBEF047E3}"/>
                </a:ext>
              </a:extLst>
            </p:cNvPr>
            <p:cNvSpPr txBox="1"/>
            <p:nvPr/>
          </p:nvSpPr>
          <p:spPr>
            <a:xfrm>
              <a:off x="6529423" y="1600488"/>
              <a:ext cx="5178664" cy="1473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Ser parte da Comunidade ACEGE e poder comungar critérios e valores, fazer parte de um movimento social;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Ter acesso a iniciativas de formação e informação;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pt-PT" sz="1200" dirty="0"/>
                <a:t>Ser membro dos Grupos Cristo na Empresa e ter um grupo de referência e de partilhar sobre a vida empresarial.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6E99D33-2952-44BF-AD75-F2618B24E203}"/>
                </a:ext>
              </a:extLst>
            </p:cNvPr>
            <p:cNvSpPr txBox="1"/>
            <p:nvPr/>
          </p:nvSpPr>
          <p:spPr>
            <a:xfrm>
              <a:off x="2089908" y="1563595"/>
              <a:ext cx="41745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2400" b="1" i="1" dirty="0"/>
                <a:t>Para os associados</a:t>
              </a:r>
              <a:endParaRPr lang="pt-PT" sz="2400" dirty="0"/>
            </a:p>
          </p:txBody>
        </p:sp>
        <p:pic>
          <p:nvPicPr>
            <p:cNvPr id="24" name="Google Shape;1340;p41">
              <a:extLst>
                <a:ext uri="{FF2B5EF4-FFF2-40B4-BE49-F238E27FC236}">
                  <a16:creationId xmlns:a16="http://schemas.microsoft.com/office/drawing/2014/main" id="{74F65C19-B409-4638-8D5E-739A1D7BEF4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66905" r="50977"/>
            <a:stretch/>
          </p:blipFill>
          <p:spPr>
            <a:xfrm>
              <a:off x="4411151" y="2094463"/>
              <a:ext cx="1251427" cy="923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337;p41">
              <a:extLst>
                <a:ext uri="{FF2B5EF4-FFF2-40B4-BE49-F238E27FC236}">
                  <a16:creationId xmlns:a16="http://schemas.microsoft.com/office/drawing/2014/main" id="{BCAC64CC-3217-4C67-8898-B3E9AE005A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453" t="66905"/>
            <a:stretch/>
          </p:blipFill>
          <p:spPr>
            <a:xfrm>
              <a:off x="2449957" y="2100743"/>
              <a:ext cx="1213758" cy="923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39;p41">
              <a:extLst>
                <a:ext uri="{FF2B5EF4-FFF2-40B4-BE49-F238E27FC236}">
                  <a16:creationId xmlns:a16="http://schemas.microsoft.com/office/drawing/2014/main" id="{00C114CC-6AF3-42F6-B181-B56623EE9F4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797" r="51709" b="66190"/>
            <a:stretch/>
          </p:blipFill>
          <p:spPr>
            <a:xfrm>
              <a:off x="1398399" y="2059096"/>
              <a:ext cx="1033719" cy="943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E97FEE40-07D5-49CD-80D9-0FE72CCF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3992" y="2160473"/>
              <a:ext cx="998579" cy="903334"/>
            </a:xfrm>
            <a:prstGeom prst="rect">
              <a:avLst/>
            </a:prstGeom>
          </p:spPr>
        </p:pic>
      </p:grpSp>
      <p:sp>
        <p:nvSpPr>
          <p:cNvPr id="33" name="Marcador de Posição do Número do Diapositivo 2">
            <a:extLst>
              <a:ext uri="{FF2B5EF4-FFF2-40B4-BE49-F238E27FC236}">
                <a16:creationId xmlns:a16="http://schemas.microsoft.com/office/drawing/2014/main" id="{DE9C5771-68BC-4351-8DE6-308FAC29581E}"/>
              </a:ext>
            </a:extLst>
          </p:cNvPr>
          <p:cNvSpPr txBox="1">
            <a:spLocks/>
          </p:cNvSpPr>
          <p:nvPr/>
        </p:nvSpPr>
        <p:spPr bwMode="auto">
          <a:xfrm>
            <a:off x="9135165" y="626890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1pPr>
            <a:lvl2pPr marL="742950" marR="0" lvl="1" indent="-28575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2pPr>
            <a:lvl3pPr marL="1143000" marR="0" lvl="2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3pPr>
            <a:lvl4pPr marL="1600200" marR="0" lvl="3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4pPr>
            <a:lvl5pPr marL="2057400" marR="0" lvl="4" indent="-228600" algn="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5pPr>
            <a:lvl6pPr marL="2514600" marR="0" lvl="5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6pPr>
            <a:lvl7pPr marL="2971800" marR="0" lvl="6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7pPr>
            <a:lvl8pPr marL="3429000" marR="0" lvl="7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8pPr>
            <a:lvl9pPr marL="3886200" marR="0" lvl="8" indent="-2286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  <a:cs typeface="Calibri"/>
                <a:sym typeface="Calibri"/>
              </a:defRPr>
            </a:lvl9pPr>
          </a:lstStyle>
          <a:p>
            <a:pPr eaLnBrk="1" hangingPunct="1"/>
            <a:r>
              <a:rPr lang="en-US" altLang="pt-PT"/>
              <a:t>Slide nº </a:t>
            </a:r>
            <a:fld id="{634CCBF0-D88C-42D6-9E42-F08FC2B363A7}" type="slidenum">
              <a:rPr lang="en-US" altLang="pt-PT" smtClean="0"/>
              <a:pPr eaLnBrk="1" hangingPunct="1"/>
              <a:t>9</a:t>
            </a:fld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8640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3368</Words>
  <Application>Microsoft Office PowerPoint</Application>
  <PresentationFormat>Ecrã Panorâmico</PresentationFormat>
  <Paragraphs>479</Paragraphs>
  <Slides>31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Candara</vt:lpstr>
      <vt:lpstr>Gill Sans Light</vt:lpstr>
      <vt:lpstr>1_Tema do Office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aprovação Relatório e contas ACEGE 2021    14 janeiro.   Apresentação inicial das contas relativas a 2021     Parecer positivo do pelouro financeiro sobre as contas de 2021 e orçamento de 2022   11 fevereiro. Parecer positivo da Direcção Executiva e autorização para início auditoria          Auditoria finalizada pelo ROC   . 25 março  Reunião Direcção Nacional com ROC para aprovação contas e relatório de gestão e envio Cons. Fiscal     . 6  abril  Reunião Conselho Fiscal para parecer sobre as contas e orçamento   .  27 abril  Assembleia Geral para aprovação Contas 2021 e Orçamento 2022   </vt:lpstr>
      <vt:lpstr>Apontamentos Contas 2021  1. Resultado do ano é positivo em 34.060€.  Um valor conseguido graças a uma gestão muito rigorosa e à colaboração activa dos voluntários que asseguram a condução de projectos (EFR; CPP e semáforo), e dos parceiros que fornecem serviços pro-bono (sede, apoio jurídico entre outros).  2. Destaque para o aumento da sustentabilidade da ACEGE, com a crescimento para 60% da cobertura das quotas sobre a despesa corrente (geral e pessoal) fixando-se no objectivo do mandato de 60%;  3. Cumprimento escrupuloso de todos os prazos de pagamentos acordados com os fornecedores;  4. Maior valor de quotas de associados angariado num ano, desde o início da ACEGE, 86.345€, embora abaixo do objectivo do ano de 90.000€;  5. Manutenção e alinhamento com todos os patrocinadores principais da ACEGE e entrada de um novo patrocinador.  6. Nos projectos potencial de crescimento sustentado das receitas da EFR e do Compromisso Pagamento Pontual, e maiores dificuldades no financiamento do VER.</vt:lpstr>
      <vt:lpstr>Apresentação do PowerPoint</vt:lpstr>
      <vt:lpstr>Nota Balanço A suspensão da actividade da VER unipessoal, levou à decisão de regularizar valores pendentes de clientes e outros referentes a anos anteriores a 2015. Essa regularização levou a que fossem refletidos na rubrica resultados transitados, dando lugar à reexpressão das demonstrações financeiras da ACEGE.  Por esse facto os resultados transitados da ACEGE em 2020 foram reduzidos em 25.072€, por contrapartida da rubrica investimentos financeiros (17.158€) e de outros passivos correntes (7.914€), não afectando os resultados de 2021.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48ª Reunião  Direcção Executiva  8 de maio de 2020  14h-15.15h zoom</dc:title>
  <dc:creator>Jorge Libano Monteiro</dc:creator>
  <cp:lastModifiedBy>Jorge Monteiro</cp:lastModifiedBy>
  <cp:revision>288</cp:revision>
  <cp:lastPrinted>2020-11-06T12:26:00Z</cp:lastPrinted>
  <dcterms:created xsi:type="dcterms:W3CDTF">2020-05-07T16:25:00Z</dcterms:created>
  <dcterms:modified xsi:type="dcterms:W3CDTF">2022-04-27T00:27:06Z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8BEE5DAE2D374E4CA60F1C5013C1B0B1</vt:lpwstr>
  </property>
  <property fmtid="{D5CDD505-2E9C-101B-9397-08002B2CF9AE}" pid="3" name="KSOProductBuildVer">
    <vt:lpwstr>2070-11.2.0.10463</vt:lpwstr>
  </property>
</Properties>
</file>